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0" r:id="rId1"/>
  </p:sldMasterIdLst>
  <p:notesMasterIdLst>
    <p:notesMasterId r:id="rId13"/>
  </p:notesMasterIdLst>
  <p:sldIdLst>
    <p:sldId id="637" r:id="rId2"/>
    <p:sldId id="581" r:id="rId3"/>
    <p:sldId id="284" r:id="rId4"/>
    <p:sldId id="292" r:id="rId5"/>
    <p:sldId id="645" r:id="rId6"/>
    <p:sldId id="641" r:id="rId7"/>
    <p:sldId id="632" r:id="rId8"/>
    <p:sldId id="633" r:id="rId9"/>
    <p:sldId id="644" r:id="rId10"/>
    <p:sldId id="643" r:id="rId11"/>
    <p:sldId id="642" r:id="rId12"/>
  </p:sldIdLst>
  <p:sldSz cx="12192000" cy="6858000"/>
  <p:notesSz cx="7010400" cy="120396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72" userDrawn="1">
          <p15:clr>
            <a:srgbClr val="A4A3A4"/>
          </p15:clr>
        </p15:guide>
        <p15:guide id="2" pos="3864">
          <p15:clr>
            <a:srgbClr val="A4A3A4"/>
          </p15:clr>
        </p15:guide>
        <p15:guide id="3" pos="4464">
          <p15:clr>
            <a:srgbClr val="A4A3A4"/>
          </p15:clr>
        </p15:guide>
        <p15:guide id="4" pos="6408">
          <p15:clr>
            <a:srgbClr val="A4A3A4"/>
          </p15:clr>
        </p15:guide>
        <p15:guide id="5" orient="horz" pos="696" userDrawn="1">
          <p15:clr>
            <a:srgbClr val="A4A3A4"/>
          </p15:clr>
        </p15:guide>
        <p15:guide id="6" orient="horz" pos="345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j+EoUFO1XLGlPqxY1iEimeBPjnj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E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366910-F82A-4BFF-94B0-1B59C29DB9D1}">
  <a:tblStyle styleId="{29366910-F82A-4BFF-94B0-1B59C29DB9D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4E7"/>
          </a:solidFill>
        </a:fill>
      </a:tcStyle>
    </a:wholeTbl>
    <a:band1H>
      <a:tcTxStyle/>
      <a:tcStyle>
        <a:tcBdr/>
        <a:fill>
          <a:solidFill>
            <a:srgbClr val="DBE9CB"/>
          </a:solidFill>
        </a:fill>
      </a:tcStyle>
    </a:band1H>
    <a:band2H>
      <a:tcTxStyle/>
      <a:tcStyle>
        <a:tcBdr/>
      </a:tcStyle>
    </a:band2H>
    <a:band1V>
      <a:tcTxStyle/>
      <a:tcStyle>
        <a:tcBdr/>
        <a:fill>
          <a:solidFill>
            <a:srgbClr val="DBE9C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21" d="100"/>
          <a:sy n="121" d="100"/>
        </p:scale>
        <p:origin x="304" y="176"/>
      </p:cViewPr>
      <p:guideLst>
        <p:guide orient="horz" pos="2472"/>
        <p:guide pos="3864"/>
        <p:guide pos="4464"/>
        <p:guide pos="6408"/>
        <p:guide orient="horz" pos="696"/>
        <p:guide orient="horz" pos="3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72"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71" Type="http://customschemas.google.com/relationships/presentationmetadata" Target="metadata"/><Relationship Id="rId2" Type="http://schemas.openxmlformats.org/officeDocument/2006/relationships/slide" Target="slides/slide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74"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38475" cy="602392"/>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9" y="0"/>
            <a:ext cx="3038475" cy="602392"/>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11435153"/>
            <a:ext cx="3038475" cy="602392"/>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4: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14: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371" name="Google Shape;371;p14: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44326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487572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Picture with Caption">
  <p:cSld name="Title and Picture with Caption">
    <p:spTree>
      <p:nvGrpSpPr>
        <p:cNvPr id="1" name="Shape 42"/>
        <p:cNvGrpSpPr/>
        <p:nvPr/>
      </p:nvGrpSpPr>
      <p:grpSpPr>
        <a:xfrm>
          <a:off x="0" y="0"/>
          <a:ext cx="0" cy="0"/>
          <a:chOff x="0" y="0"/>
          <a:chExt cx="0" cy="0"/>
        </a:xfrm>
      </p:grpSpPr>
      <p:sp>
        <p:nvSpPr>
          <p:cNvPr id="43" name="Google Shape;43;p33"/>
          <p:cNvSpPr txBox="1">
            <a:spLocks noGrp="1"/>
          </p:cNvSpPr>
          <p:nvPr>
            <p:ph type="title"/>
          </p:nvPr>
        </p:nvSpPr>
        <p:spPr>
          <a:xfrm>
            <a:off x="406400" y="274638"/>
            <a:ext cx="11176000" cy="5381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3"/>
          <p:cNvSpPr txBox="1">
            <a:spLocks noGrp="1"/>
          </p:cNvSpPr>
          <p:nvPr>
            <p:ph type="body" idx="1"/>
          </p:nvPr>
        </p:nvSpPr>
        <p:spPr>
          <a:xfrm>
            <a:off x="406403" y="5834379"/>
            <a:ext cx="8470900" cy="328296"/>
          </a:xfrm>
          <a:prstGeom prst="rect">
            <a:avLst/>
          </a:prstGeom>
          <a:noFill/>
          <a:ln>
            <a:noFill/>
          </a:ln>
        </p:spPr>
        <p:txBody>
          <a:bodyPr spcFirstLastPara="1" wrap="square" lIns="91425" tIns="0" rIns="91425" bIns="45700" anchor="t" anchorCtr="0">
            <a:noAutofit/>
          </a:bodyPr>
          <a:lstStyle>
            <a:lvl1pPr marL="457200" lvl="0" indent="-228600" algn="l">
              <a:spcBef>
                <a:spcPts val="225"/>
              </a:spcBef>
              <a:spcAft>
                <a:spcPts val="0"/>
              </a:spcAft>
              <a:buSzPts val="1200"/>
              <a:buNone/>
              <a:defRPr sz="1200">
                <a:solidFill>
                  <a:srgbClr val="3F3F3F"/>
                </a:solidFill>
              </a:defRPr>
            </a:lvl1pPr>
            <a:lvl2pPr marL="914400" lvl="1" indent="-342900" algn="l">
              <a:spcBef>
                <a:spcPts val="225"/>
              </a:spcBef>
              <a:spcAft>
                <a:spcPts val="0"/>
              </a:spcAft>
              <a:buSzPts val="1800"/>
              <a:buChar char="•"/>
              <a:defRPr sz="1800">
                <a:solidFill>
                  <a:srgbClr val="83847A"/>
                </a:solidFill>
              </a:defRPr>
            </a:lvl2pPr>
            <a:lvl3pPr marL="1371600" lvl="2" indent="-295275" algn="l">
              <a:spcBef>
                <a:spcPts val="225"/>
              </a:spcBef>
              <a:spcAft>
                <a:spcPts val="0"/>
              </a:spcAft>
              <a:buSzPts val="1050"/>
              <a:buChar char="►"/>
              <a:defRPr sz="1500">
                <a:solidFill>
                  <a:srgbClr val="83847A"/>
                </a:solidFill>
              </a:defRPr>
            </a:lvl3pPr>
            <a:lvl4pPr marL="1828800" lvl="3" indent="-323850" algn="l">
              <a:spcBef>
                <a:spcPts val="225"/>
              </a:spcBef>
              <a:spcAft>
                <a:spcPts val="0"/>
              </a:spcAft>
              <a:buClr>
                <a:srgbClr val="83847A"/>
              </a:buClr>
              <a:buSzPts val="1500"/>
              <a:buChar char="–"/>
              <a:defRPr sz="1500">
                <a:solidFill>
                  <a:srgbClr val="83847A"/>
                </a:solidFill>
              </a:defRPr>
            </a:lvl4pPr>
            <a:lvl5pPr marL="2286000" lvl="4" indent="-323850" algn="l">
              <a:spcBef>
                <a:spcPts val="225"/>
              </a:spcBef>
              <a:spcAft>
                <a:spcPts val="0"/>
              </a:spcAft>
              <a:buClr>
                <a:srgbClr val="83847A"/>
              </a:buClr>
              <a:buSzPts val="1500"/>
              <a:buChar char="»"/>
              <a:defRPr sz="1500">
                <a:solidFill>
                  <a:srgbClr val="83847A"/>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33"/>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6" name="Google Shape;46;p33"/>
          <p:cNvSpPr>
            <a:spLocks noGrp="1"/>
          </p:cNvSpPr>
          <p:nvPr>
            <p:ph type="pic" idx="2"/>
          </p:nvPr>
        </p:nvSpPr>
        <p:spPr>
          <a:xfrm>
            <a:off x="406400" y="942975"/>
            <a:ext cx="11176000" cy="4761228"/>
          </a:xfrm>
          <a:prstGeom prst="rect">
            <a:avLst/>
          </a:prstGeom>
          <a:noFill/>
          <a:ln>
            <a:noFill/>
          </a:ln>
        </p:spPr>
      </p:sp>
    </p:spTree>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Sections">
  <p:cSld name="Title - 2 Sections">
    <p:spTree>
      <p:nvGrpSpPr>
        <p:cNvPr id="1" name="Shape 47"/>
        <p:cNvGrpSpPr/>
        <p:nvPr/>
      </p:nvGrpSpPr>
      <p:grpSpPr>
        <a:xfrm>
          <a:off x="0" y="0"/>
          <a:ext cx="0" cy="0"/>
          <a:chOff x="0" y="0"/>
          <a:chExt cx="0" cy="0"/>
        </a:xfrm>
      </p:grpSpPr>
      <p:sp>
        <p:nvSpPr>
          <p:cNvPr id="48" name="Google Shape;48;p34"/>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4"/>
          <p:cNvSpPr txBox="1">
            <a:spLocks noGrp="1"/>
          </p:cNvSpPr>
          <p:nvPr>
            <p:ph type="body" idx="1"/>
          </p:nvPr>
        </p:nvSpPr>
        <p:spPr>
          <a:xfrm>
            <a:off x="4064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34"/>
          <p:cNvSpPr txBox="1">
            <a:spLocks noGrp="1"/>
          </p:cNvSpPr>
          <p:nvPr>
            <p:ph type="body" idx="2"/>
          </p:nvPr>
        </p:nvSpPr>
        <p:spPr>
          <a:xfrm>
            <a:off x="60960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34"/>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Quad-Chart">
  <p:cSld name="Title - Quad-Chart">
    <p:spTree>
      <p:nvGrpSpPr>
        <p:cNvPr id="1" name="Shape 52"/>
        <p:cNvGrpSpPr/>
        <p:nvPr/>
      </p:nvGrpSpPr>
      <p:grpSpPr>
        <a:xfrm>
          <a:off x="0" y="0"/>
          <a:ext cx="0" cy="0"/>
          <a:chOff x="0" y="0"/>
          <a:chExt cx="0" cy="0"/>
        </a:xfrm>
      </p:grpSpPr>
      <p:sp>
        <p:nvSpPr>
          <p:cNvPr id="53" name="Google Shape;53;p35"/>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5"/>
          <p:cNvSpPr txBox="1">
            <a:spLocks noGrp="1"/>
          </p:cNvSpPr>
          <p:nvPr>
            <p:ph type="body" idx="1"/>
          </p:nvPr>
        </p:nvSpPr>
        <p:spPr>
          <a:xfrm>
            <a:off x="4064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35"/>
          <p:cNvSpPr txBox="1">
            <a:spLocks noGrp="1"/>
          </p:cNvSpPr>
          <p:nvPr>
            <p:ph type="body" idx="2"/>
          </p:nvPr>
        </p:nvSpPr>
        <p:spPr>
          <a:xfrm>
            <a:off x="60960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35"/>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7" name="Google Shape;57;p35"/>
          <p:cNvSpPr txBox="1">
            <a:spLocks noGrp="1"/>
          </p:cNvSpPr>
          <p:nvPr>
            <p:ph type="body" idx="3"/>
          </p:nvPr>
        </p:nvSpPr>
        <p:spPr>
          <a:xfrm>
            <a:off x="4064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35"/>
          <p:cNvSpPr txBox="1">
            <a:spLocks noGrp="1"/>
          </p:cNvSpPr>
          <p:nvPr>
            <p:ph type="body" idx="4"/>
          </p:nvPr>
        </p:nvSpPr>
        <p:spPr>
          <a:xfrm>
            <a:off x="60960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59" name="Google Shape;59;p35"/>
          <p:cNvCxnSpPr/>
          <p:nvPr/>
        </p:nvCxnSpPr>
        <p:spPr>
          <a:xfrm>
            <a:off x="406400" y="3549650"/>
            <a:ext cx="11176000" cy="0"/>
          </a:xfrm>
          <a:prstGeom prst="straightConnector1">
            <a:avLst/>
          </a:prstGeom>
          <a:noFill/>
          <a:ln w="9525" cap="flat" cmpd="sng">
            <a:solidFill>
              <a:schemeClr val="accent6"/>
            </a:solidFill>
            <a:prstDash val="solid"/>
            <a:round/>
            <a:headEnd type="none" w="sm" len="sm"/>
            <a:tailEnd type="none" w="sm" len="sm"/>
          </a:ln>
        </p:spPr>
      </p:cxnSp>
      <p:cxnSp>
        <p:nvCxnSpPr>
          <p:cNvPr id="60" name="Google Shape;60;p35"/>
          <p:cNvCxnSpPr/>
          <p:nvPr/>
        </p:nvCxnSpPr>
        <p:spPr>
          <a:xfrm>
            <a:off x="5990527" y="1225554"/>
            <a:ext cx="0" cy="4657725"/>
          </a:xfrm>
          <a:prstGeom prst="straightConnector1">
            <a:avLst/>
          </a:prstGeom>
          <a:noFill/>
          <a:ln w="9525" cap="flat" cmpd="sng">
            <a:solidFill>
              <a:schemeClr val="accent6"/>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Head 2 Sections">
  <p:cSld name="Title - Sub-Head 2 Sections">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406400" y="274642"/>
            <a:ext cx="11176000" cy="8016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6"/>
          <p:cNvSpPr txBox="1">
            <a:spLocks noGrp="1"/>
          </p:cNvSpPr>
          <p:nvPr>
            <p:ph type="body" idx="1"/>
          </p:nvPr>
        </p:nvSpPr>
        <p:spPr>
          <a:xfrm>
            <a:off x="6096000" y="1230511"/>
            <a:ext cx="5486400" cy="663266"/>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36"/>
          <p:cNvSpPr txBox="1">
            <a:spLocks noGrp="1"/>
          </p:cNvSpPr>
          <p:nvPr>
            <p:ph type="body" idx="2"/>
          </p:nvPr>
        </p:nvSpPr>
        <p:spPr>
          <a:xfrm>
            <a:off x="406400" y="1230516"/>
            <a:ext cx="5486400" cy="666241"/>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36"/>
          <p:cNvSpPr txBox="1">
            <a:spLocks noGrp="1"/>
          </p:cNvSpPr>
          <p:nvPr>
            <p:ph type="body" idx="3"/>
          </p:nvPr>
        </p:nvSpPr>
        <p:spPr>
          <a:xfrm>
            <a:off x="4064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36"/>
          <p:cNvSpPr txBox="1">
            <a:spLocks noGrp="1"/>
          </p:cNvSpPr>
          <p:nvPr>
            <p:ph type="body" idx="4"/>
          </p:nvPr>
        </p:nvSpPr>
        <p:spPr>
          <a:xfrm>
            <a:off x="60960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36"/>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7659-0805-36E8-10BA-DC99646A8A5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067731C-7CDE-30E2-1E3C-89B435E9BC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1FA0-26A5-EF33-AE35-C7AF5F92012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FE75A22-20A3-9EFA-3426-B113E51BE8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B21226-EC18-D86B-28B2-D1E93866F77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4105789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DCB2-8C34-D7AF-03D4-DDC04B2D2E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2E9A3-6E72-74DF-EBDB-7BE69C7315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8C048A-10B5-A3A3-15AF-48C1F4DDD7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783A20-1526-4D13-AC8B-4CA7B7D6E27E}"/>
              </a:ext>
            </a:extLst>
          </p:cNvPr>
          <p:cNvSpPr>
            <a:spLocks noGrp="1"/>
          </p:cNvSpPr>
          <p:nvPr>
            <p:ph type="dt" sz="half" idx="10"/>
          </p:nvPr>
        </p:nvSpPr>
        <p:spPr/>
        <p:txBody>
          <a:bodyPr/>
          <a:lstStyle/>
          <a:p>
            <a:fld id="{CCBDED92-0E67-7046-8FEE-F2F1A4613FB6}" type="datetimeFigureOut">
              <a:rPr lang="en-US" smtClean="0"/>
              <a:t>4/25/23</a:t>
            </a:fld>
            <a:endParaRPr lang="en-US"/>
          </a:p>
        </p:txBody>
      </p:sp>
      <p:sp>
        <p:nvSpPr>
          <p:cNvPr id="6" name="Footer Placeholder 5">
            <a:extLst>
              <a:ext uri="{FF2B5EF4-FFF2-40B4-BE49-F238E27FC236}">
                <a16:creationId xmlns:a16="http://schemas.microsoft.com/office/drawing/2014/main" id="{D507A634-3787-6684-9237-753FEB752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C23151-CBA7-758A-DBD2-E40FE0461CD9}"/>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205606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27"/>
        <p:cNvGrpSpPr/>
        <p:nvPr/>
      </p:nvGrpSpPr>
      <p:grpSpPr>
        <a:xfrm>
          <a:off x="0" y="0"/>
          <a:ext cx="0" cy="0"/>
          <a:chOff x="0" y="0"/>
          <a:chExt cx="0" cy="0"/>
        </a:xfrm>
      </p:grpSpPr>
      <p:sp>
        <p:nvSpPr>
          <p:cNvPr id="29" name="Google Shape;29;p31"/>
          <p:cNvSpPr/>
          <p:nvPr/>
        </p:nvSpPr>
        <p:spPr>
          <a:xfrm>
            <a:off x="182880" y="217300"/>
            <a:ext cx="11788140" cy="6351139"/>
          </a:xfrm>
          <a:prstGeom prst="roundRect">
            <a:avLst>
              <a:gd name="adj" fmla="val 2258"/>
            </a:avLst>
          </a:prstGeom>
          <a:gradFill>
            <a:gsLst>
              <a:gs pos="0">
                <a:schemeClr val="lt1"/>
              </a:gs>
              <a:gs pos="83000">
                <a:srgbClr val="00B0F0"/>
              </a:gs>
              <a:gs pos="100000">
                <a:srgbClr val="00B0F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30;p31"/>
          <p:cNvSpPr txBox="1">
            <a:spLocks noGrp="1"/>
          </p:cNvSpPr>
          <p:nvPr>
            <p:ph type="title"/>
          </p:nvPr>
        </p:nvSpPr>
        <p:spPr>
          <a:xfrm>
            <a:off x="406400" y="274638"/>
            <a:ext cx="11176000" cy="8064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3F3F3F"/>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978473"/>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978473"/>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978473"/>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978473"/>
                </a:solidFill>
                <a:latin typeface="Arial"/>
                <a:ea typeface="Arial"/>
                <a:cs typeface="Arial"/>
                <a:sym typeface="Arial"/>
              </a:defRPr>
            </a:lvl5pPr>
            <a:lvl6pPr marR="0" lvl="5" algn="l" rtl="0">
              <a:spcBef>
                <a:spcPts val="0"/>
              </a:spcBef>
              <a:spcAft>
                <a:spcPts val="0"/>
              </a:spcAft>
              <a:buSzPts val="1400"/>
              <a:buNone/>
              <a:defRPr sz="33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dk1"/>
                </a:solidFill>
                <a:latin typeface="Arial"/>
                <a:ea typeface="Arial"/>
                <a:cs typeface="Arial"/>
                <a:sym typeface="Arial"/>
              </a:defRPr>
            </a:lvl9pPr>
          </a:lstStyle>
          <a:p>
            <a:endParaRPr/>
          </a:p>
        </p:txBody>
      </p:sp>
      <p:sp>
        <p:nvSpPr>
          <p:cNvPr id="31" name="Google Shape;31;p31"/>
          <p:cNvSpPr txBox="1">
            <a:spLocks noGrp="1"/>
          </p:cNvSpPr>
          <p:nvPr>
            <p:ph type="body" idx="1"/>
          </p:nvPr>
        </p:nvSpPr>
        <p:spPr>
          <a:xfrm>
            <a:off x="406400" y="1233932"/>
            <a:ext cx="11176000" cy="4709669"/>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dirty="0"/>
          </a:p>
        </p:txBody>
      </p:sp>
      <p:sp>
        <p:nvSpPr>
          <p:cNvPr id="32" name="Google Shape;32;p31"/>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a:solidFill>
                  <a:srgbClr val="595959"/>
                </a:solidFill>
                <a:latin typeface="Arial"/>
                <a:ea typeface="Arial"/>
                <a:cs typeface="Arial"/>
                <a:sym typeface="Arial"/>
              </a:defRPr>
            </a:lvl1pPr>
            <a:lvl2pPr marL="0" marR="0" lvl="1" indent="0" algn="r" rtl="0">
              <a:spcBef>
                <a:spcPts val="0"/>
              </a:spcBef>
              <a:spcAft>
                <a:spcPts val="0"/>
              </a:spcAft>
              <a:buNone/>
              <a:defRPr sz="900">
                <a:solidFill>
                  <a:srgbClr val="595959"/>
                </a:solidFill>
                <a:latin typeface="Arial"/>
                <a:ea typeface="Arial"/>
                <a:cs typeface="Arial"/>
                <a:sym typeface="Arial"/>
              </a:defRPr>
            </a:lvl2pPr>
            <a:lvl3pPr marL="0" marR="0" lvl="2" indent="0" algn="r" rtl="0">
              <a:spcBef>
                <a:spcPts val="0"/>
              </a:spcBef>
              <a:spcAft>
                <a:spcPts val="0"/>
              </a:spcAft>
              <a:buNone/>
              <a:defRPr sz="900">
                <a:solidFill>
                  <a:srgbClr val="595959"/>
                </a:solidFill>
                <a:latin typeface="Arial"/>
                <a:ea typeface="Arial"/>
                <a:cs typeface="Arial"/>
                <a:sym typeface="Arial"/>
              </a:defRPr>
            </a:lvl3pPr>
            <a:lvl4pPr marL="0" marR="0" lvl="3" indent="0" algn="r" rtl="0">
              <a:spcBef>
                <a:spcPts val="0"/>
              </a:spcBef>
              <a:spcAft>
                <a:spcPts val="0"/>
              </a:spcAft>
              <a:buNone/>
              <a:defRPr sz="900">
                <a:solidFill>
                  <a:srgbClr val="595959"/>
                </a:solidFill>
                <a:latin typeface="Arial"/>
                <a:ea typeface="Arial"/>
                <a:cs typeface="Arial"/>
                <a:sym typeface="Arial"/>
              </a:defRPr>
            </a:lvl4pPr>
            <a:lvl5pPr marL="0" marR="0" lvl="4" indent="0" algn="r" rtl="0">
              <a:spcBef>
                <a:spcPts val="0"/>
              </a:spcBef>
              <a:spcAft>
                <a:spcPts val="0"/>
              </a:spcAft>
              <a:buNone/>
              <a:defRPr sz="900">
                <a:solidFill>
                  <a:srgbClr val="595959"/>
                </a:solidFill>
                <a:latin typeface="Arial"/>
                <a:ea typeface="Arial"/>
                <a:cs typeface="Arial"/>
                <a:sym typeface="Arial"/>
              </a:defRPr>
            </a:lvl5pPr>
            <a:lvl6pPr marL="0" marR="0" lvl="5" indent="0" algn="r" rtl="0">
              <a:spcBef>
                <a:spcPts val="0"/>
              </a:spcBef>
              <a:spcAft>
                <a:spcPts val="0"/>
              </a:spcAft>
              <a:buNone/>
              <a:defRPr sz="900">
                <a:solidFill>
                  <a:srgbClr val="595959"/>
                </a:solidFill>
                <a:latin typeface="Arial"/>
                <a:ea typeface="Arial"/>
                <a:cs typeface="Arial"/>
                <a:sym typeface="Arial"/>
              </a:defRPr>
            </a:lvl6pPr>
            <a:lvl7pPr marL="0" marR="0" lvl="6" indent="0" algn="r" rtl="0">
              <a:spcBef>
                <a:spcPts val="0"/>
              </a:spcBef>
              <a:spcAft>
                <a:spcPts val="0"/>
              </a:spcAft>
              <a:buNone/>
              <a:defRPr sz="900">
                <a:solidFill>
                  <a:srgbClr val="595959"/>
                </a:solidFill>
                <a:latin typeface="Arial"/>
                <a:ea typeface="Arial"/>
                <a:cs typeface="Arial"/>
                <a:sym typeface="Arial"/>
              </a:defRPr>
            </a:lvl7pPr>
            <a:lvl8pPr marL="0" marR="0" lvl="7" indent="0" algn="r" rtl="0">
              <a:spcBef>
                <a:spcPts val="0"/>
              </a:spcBef>
              <a:spcAft>
                <a:spcPts val="0"/>
              </a:spcAft>
              <a:buNone/>
              <a:defRPr sz="900">
                <a:solidFill>
                  <a:srgbClr val="595959"/>
                </a:solidFill>
                <a:latin typeface="Arial"/>
                <a:ea typeface="Arial"/>
                <a:cs typeface="Arial"/>
                <a:sym typeface="Arial"/>
              </a:defRPr>
            </a:lvl8pPr>
            <a:lvl9pPr marL="0" marR="0" lvl="8" indent="0" algn="r" rtl="0">
              <a:spcBef>
                <a:spcPts val="0"/>
              </a:spcBef>
              <a:spcAft>
                <a:spcPts val="0"/>
              </a:spcAft>
              <a:buNone/>
              <a:defRPr sz="900">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33" name="Google Shape;33;p31"/>
          <p:cNvPicPr preferRelativeResize="0"/>
          <p:nvPr/>
        </p:nvPicPr>
        <p:blipFill rotWithShape="1">
          <a:blip r:embed="rId9">
            <a:alphaModFix/>
          </a:blip>
          <a:srcRect/>
          <a:stretch/>
        </p:blipFill>
        <p:spPr>
          <a:xfrm>
            <a:off x="6079067" y="3416305"/>
            <a:ext cx="25400" cy="3175"/>
          </a:xfrm>
          <a:prstGeom prst="rect">
            <a:avLst/>
          </a:prstGeom>
          <a:noFill/>
          <a:ln>
            <a:noFill/>
          </a:ln>
        </p:spPr>
      </p:pic>
      <p:cxnSp>
        <p:nvCxnSpPr>
          <p:cNvPr id="34" name="Google Shape;34;p31"/>
          <p:cNvCxnSpPr/>
          <p:nvPr/>
        </p:nvCxnSpPr>
        <p:spPr>
          <a:xfrm>
            <a:off x="406400" y="6309360"/>
            <a:ext cx="11358880" cy="0"/>
          </a:xfrm>
          <a:prstGeom prst="straightConnector1">
            <a:avLst/>
          </a:prstGeom>
          <a:noFill/>
          <a:ln w="19050" cap="flat" cmpd="sng">
            <a:solidFill>
              <a:schemeClr val="dk1"/>
            </a:solidFill>
            <a:prstDash val="solid"/>
            <a:round/>
            <a:headEnd type="none" w="sm" len="sm"/>
            <a:tailEnd type="none" w="sm" len="sm"/>
          </a:ln>
        </p:spPr>
      </p:cxnSp>
      <p:sp>
        <p:nvSpPr>
          <p:cNvPr id="35" name="Google Shape;35;p31"/>
          <p:cNvSpPr txBox="1"/>
          <p:nvPr/>
        </p:nvSpPr>
        <p:spPr>
          <a:xfrm>
            <a:off x="413316" y="6286500"/>
            <a:ext cx="1135196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US Army Corps of Engineers</a:t>
            </a:r>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78" r:id="rId6"/>
    <p:sldLayoutId id="214748367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tream running through a grassy area with trees and mountains in the background&#10;&#10;Description automatically generated with medium confidence">
            <a:extLst>
              <a:ext uri="{FF2B5EF4-FFF2-40B4-BE49-F238E27FC236}">
                <a16:creationId xmlns:a16="http://schemas.microsoft.com/office/drawing/2014/main" id="{EC7D6169-0226-4D03-E53D-089A7BC524F9}"/>
              </a:ext>
            </a:extLst>
          </p:cNvPr>
          <p:cNvPicPr>
            <a:picLocks noChangeAspect="1"/>
          </p:cNvPicPr>
          <p:nvPr/>
        </p:nvPicPr>
        <p:blipFill>
          <a:blip r:embed="rId2"/>
          <a:stretch>
            <a:fillRect/>
          </a:stretch>
        </p:blipFill>
        <p:spPr>
          <a:xfrm>
            <a:off x="8960090" y="1247346"/>
            <a:ext cx="2811864" cy="4217795"/>
          </a:xfrm>
          <a:prstGeom prst="rect">
            <a:avLst/>
          </a:prstGeom>
          <a:effectLst>
            <a:softEdge rad="63500"/>
          </a:effectLst>
        </p:spPr>
      </p:pic>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a:t>
            </a:fld>
            <a:endParaRPr lang="en-US"/>
          </a:p>
        </p:txBody>
      </p:sp>
      <p:sp>
        <p:nvSpPr>
          <p:cNvPr id="8" name="Google Shape;218;p1">
            <a:extLst>
              <a:ext uri="{FF2B5EF4-FFF2-40B4-BE49-F238E27FC236}">
                <a16:creationId xmlns:a16="http://schemas.microsoft.com/office/drawing/2014/main" id="{230CBD1B-4659-3729-97AA-82F620E399A2}"/>
              </a:ext>
            </a:extLst>
          </p:cNvPr>
          <p:cNvSpPr txBox="1">
            <a:spLocks noGrp="1"/>
          </p:cNvSpPr>
          <p:nvPr>
            <p:ph type="body" idx="1"/>
          </p:nvPr>
        </p:nvSpPr>
        <p:spPr>
          <a:xfrm>
            <a:off x="441290" y="1534325"/>
            <a:ext cx="5959510" cy="3761953"/>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Clr>
                <a:schemeClr val="lt1"/>
              </a:buClr>
              <a:buSzPts val="1600"/>
              <a:buNone/>
            </a:pPr>
            <a:r>
              <a:rPr lang="en-US" sz="1600" b="0" dirty="0">
                <a:solidFill>
                  <a:schemeClr val="tx1"/>
                </a:solidFill>
                <a:latin typeface="+mn-lt"/>
              </a:rPr>
              <a:t>Todd Steissberg, PhD, PE</a:t>
            </a:r>
          </a:p>
          <a:p>
            <a:pPr marL="0" indent="0">
              <a:lnSpc>
                <a:spcPct val="110000"/>
              </a:lnSpc>
              <a:spcBef>
                <a:spcPts val="0"/>
              </a:spcBef>
              <a:buClr>
                <a:schemeClr val="lt1"/>
              </a:buClr>
              <a:buSzPts val="1600"/>
            </a:pPr>
            <a:r>
              <a:rPr lang="en-US" sz="1600" b="0" dirty="0">
                <a:solidFill>
                  <a:schemeClr val="tx1"/>
                </a:solidFill>
                <a:latin typeface="+mn-lt"/>
              </a:rPr>
              <a:t>Environmental Laboratory, Engineer Research and Development Center (ERDC), U.S. Army Corps of Engineers</a:t>
            </a:r>
          </a:p>
          <a:p>
            <a:pPr marL="0" lvl="0" indent="0" algn="l" rtl="0">
              <a:lnSpc>
                <a:spcPct val="70000"/>
              </a:lnSpc>
              <a:spcBef>
                <a:spcPts val="0"/>
              </a:spcBef>
              <a:spcAft>
                <a:spcPts val="0"/>
              </a:spcAft>
              <a:buClr>
                <a:schemeClr val="lt1"/>
              </a:buClr>
              <a:buSzPts val="1600"/>
              <a:buNone/>
            </a:pPr>
            <a:endParaRPr lang="en-US" sz="1600" b="0" dirty="0">
              <a:solidFill>
                <a:schemeClr val="tx1"/>
              </a:solidFill>
              <a:latin typeface="+mn-lt"/>
            </a:endParaRPr>
          </a:p>
          <a:p>
            <a:pPr marL="0" lvl="0" indent="0" algn="l" rtl="0">
              <a:lnSpc>
                <a:spcPct val="110000"/>
              </a:lnSpc>
              <a:spcBef>
                <a:spcPts val="0"/>
              </a:spcBef>
              <a:spcAft>
                <a:spcPts val="0"/>
              </a:spcAft>
              <a:buClr>
                <a:schemeClr val="lt1"/>
              </a:buClr>
              <a:buSzPts val="1600"/>
              <a:buNone/>
            </a:pPr>
            <a:r>
              <a:rPr lang="en-US" sz="1600" b="0" dirty="0">
                <a:solidFill>
                  <a:schemeClr val="tx1"/>
                </a:solidFill>
                <a:latin typeface="+mn-lt"/>
              </a:rPr>
              <a:t>Billy E. Johnson, PhD, PE, D.WRE, F.ASCE</a:t>
            </a:r>
          </a:p>
          <a:p>
            <a:pPr marL="0" lvl="0" indent="0" algn="l" rtl="0">
              <a:lnSpc>
                <a:spcPct val="110000"/>
              </a:lnSpc>
              <a:spcBef>
                <a:spcPts val="0"/>
              </a:spcBef>
              <a:spcAft>
                <a:spcPts val="0"/>
              </a:spcAft>
              <a:buClr>
                <a:schemeClr val="lt1"/>
              </a:buClr>
              <a:buSzPts val="1600"/>
              <a:buNone/>
            </a:pPr>
            <a:r>
              <a:rPr lang="en-US" sz="1600" b="0" dirty="0">
                <a:solidFill>
                  <a:schemeClr val="tx1"/>
                </a:solidFill>
                <a:latin typeface="+mn-lt"/>
              </a:rPr>
              <a:t>LimnoTech</a:t>
            </a:r>
          </a:p>
          <a:p>
            <a:pPr marL="0" lvl="0" indent="0" algn="l" rtl="0">
              <a:lnSpc>
                <a:spcPct val="70000"/>
              </a:lnSpc>
              <a:spcBef>
                <a:spcPts val="0"/>
              </a:spcBef>
              <a:spcAft>
                <a:spcPts val="0"/>
              </a:spcAft>
              <a:buClr>
                <a:schemeClr val="lt1"/>
              </a:buClr>
              <a:buSzPts val="1600"/>
              <a:buNone/>
            </a:pPr>
            <a:endParaRPr lang="en-US" sz="1600" b="0" dirty="0">
              <a:solidFill>
                <a:schemeClr val="tx1"/>
              </a:solidFill>
              <a:latin typeface="+mn-lt"/>
            </a:endParaRPr>
          </a:p>
          <a:p>
            <a:pPr marL="0" lvl="0" indent="0" algn="l" rtl="0">
              <a:lnSpc>
                <a:spcPct val="110000"/>
              </a:lnSpc>
              <a:spcBef>
                <a:spcPts val="0"/>
              </a:spcBef>
              <a:spcAft>
                <a:spcPts val="0"/>
              </a:spcAft>
              <a:buClr>
                <a:schemeClr val="lt1"/>
              </a:buClr>
              <a:buSzPts val="1600"/>
              <a:buNone/>
            </a:pPr>
            <a:r>
              <a:rPr lang="en-US" sz="1600" b="0" dirty="0">
                <a:solidFill>
                  <a:schemeClr val="tx1"/>
                </a:solidFill>
                <a:latin typeface="+mn-lt"/>
              </a:rPr>
              <a:t>Zhonglong Zhang, PhD, PE, PH</a:t>
            </a:r>
          </a:p>
          <a:p>
            <a:pPr marL="0" lvl="0" indent="0" algn="l" rtl="0">
              <a:lnSpc>
                <a:spcPct val="110000"/>
              </a:lnSpc>
              <a:spcBef>
                <a:spcPts val="0"/>
              </a:spcBef>
              <a:spcAft>
                <a:spcPts val="0"/>
              </a:spcAft>
              <a:buClr>
                <a:schemeClr val="lt1"/>
              </a:buClr>
              <a:buSzPts val="1600"/>
              <a:buNone/>
            </a:pPr>
            <a:r>
              <a:rPr lang="en-US" sz="1600" b="0" dirty="0">
                <a:solidFill>
                  <a:schemeClr val="tx1"/>
                </a:solidFill>
                <a:latin typeface="+mn-lt"/>
              </a:rPr>
              <a:t>Portland State University</a:t>
            </a:r>
          </a:p>
          <a:p>
            <a:pPr marL="0" lvl="0" indent="0" algn="l" rtl="0">
              <a:lnSpc>
                <a:spcPct val="70000"/>
              </a:lnSpc>
              <a:spcBef>
                <a:spcPts val="0"/>
              </a:spcBef>
              <a:spcAft>
                <a:spcPts val="0"/>
              </a:spcAft>
              <a:buClr>
                <a:schemeClr val="lt1"/>
              </a:buClr>
              <a:buSzPts val="1600"/>
              <a:buNone/>
            </a:pPr>
            <a:endParaRPr lang="en-US" sz="1600" b="0" dirty="0">
              <a:solidFill>
                <a:schemeClr val="tx1"/>
              </a:solidFill>
              <a:latin typeface="+mn-lt"/>
            </a:endParaRPr>
          </a:p>
          <a:p>
            <a:pPr marL="0" lvl="0" indent="0" algn="l" rtl="0">
              <a:lnSpc>
                <a:spcPct val="110000"/>
              </a:lnSpc>
              <a:spcBef>
                <a:spcPts val="0"/>
              </a:spcBef>
              <a:spcAft>
                <a:spcPts val="0"/>
              </a:spcAft>
              <a:buClr>
                <a:schemeClr val="lt1"/>
              </a:buClr>
              <a:buSzPts val="1600"/>
              <a:buNone/>
            </a:pPr>
            <a:r>
              <a:rPr lang="en-US" sz="1600" b="0" dirty="0">
                <a:solidFill>
                  <a:schemeClr val="tx1"/>
                </a:solidFill>
                <a:latin typeface="+mn-lt"/>
              </a:rPr>
              <a:t>EGU General Assembly 2023</a:t>
            </a:r>
          </a:p>
          <a:p>
            <a:pPr marL="0" lvl="0" indent="0" algn="l" rtl="0">
              <a:lnSpc>
                <a:spcPct val="110000"/>
              </a:lnSpc>
              <a:spcBef>
                <a:spcPts val="0"/>
              </a:spcBef>
              <a:spcAft>
                <a:spcPts val="0"/>
              </a:spcAft>
              <a:buClr>
                <a:schemeClr val="lt1"/>
              </a:buClr>
              <a:buSzPts val="1600"/>
              <a:buNone/>
            </a:pPr>
            <a:r>
              <a:rPr lang="en-US" sz="1600" b="0" dirty="0">
                <a:solidFill>
                  <a:schemeClr val="tx1"/>
                </a:solidFill>
                <a:latin typeface="+mn-lt"/>
              </a:rPr>
              <a:t>Vienna, Austria</a:t>
            </a:r>
          </a:p>
          <a:p>
            <a:pPr marL="0" lvl="0" indent="0" algn="l" rtl="0">
              <a:lnSpc>
                <a:spcPct val="110000"/>
              </a:lnSpc>
              <a:spcBef>
                <a:spcPts val="0"/>
              </a:spcBef>
              <a:spcAft>
                <a:spcPts val="0"/>
              </a:spcAft>
              <a:buClr>
                <a:schemeClr val="lt1"/>
              </a:buClr>
              <a:buSzPts val="1600"/>
              <a:buNone/>
            </a:pPr>
            <a:r>
              <a:rPr lang="en-US" sz="1600" b="0" dirty="0">
                <a:solidFill>
                  <a:schemeClr val="tx1"/>
                </a:solidFill>
                <a:latin typeface="+mn-lt"/>
              </a:rPr>
              <a:t>24–28 Apr 2023</a:t>
            </a:r>
          </a:p>
        </p:txBody>
      </p:sp>
      <p:sp>
        <p:nvSpPr>
          <p:cNvPr id="10" name="Google Shape;220;p1">
            <a:extLst>
              <a:ext uri="{FF2B5EF4-FFF2-40B4-BE49-F238E27FC236}">
                <a16:creationId xmlns:a16="http://schemas.microsoft.com/office/drawing/2014/main" id="{27B6FA8B-01AB-0B4C-1B48-1A88E139AE54}"/>
              </a:ext>
            </a:extLst>
          </p:cNvPr>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a:t>
            </a:fld>
            <a:endParaRPr/>
          </a:p>
        </p:txBody>
      </p:sp>
      <p:pic>
        <p:nvPicPr>
          <p:cNvPr id="12" name="Google Shape;223;p1" descr="Text&#10;&#10;Description automatically generated">
            <a:extLst>
              <a:ext uri="{FF2B5EF4-FFF2-40B4-BE49-F238E27FC236}">
                <a16:creationId xmlns:a16="http://schemas.microsoft.com/office/drawing/2014/main" id="{4E4B90AE-C025-A59A-4DC7-B6142E8AD248}"/>
              </a:ext>
            </a:extLst>
          </p:cNvPr>
          <p:cNvPicPr preferRelativeResize="0"/>
          <p:nvPr/>
        </p:nvPicPr>
        <p:blipFill rotWithShape="1">
          <a:blip r:embed="rId3">
            <a:alphaModFix/>
          </a:blip>
          <a:srcRect/>
          <a:stretch/>
        </p:blipFill>
        <p:spPr>
          <a:xfrm>
            <a:off x="4459541" y="5566571"/>
            <a:ext cx="2114604" cy="738663"/>
          </a:xfrm>
          <a:prstGeom prst="rect">
            <a:avLst/>
          </a:prstGeom>
          <a:noFill/>
          <a:ln>
            <a:noFill/>
          </a:ln>
        </p:spPr>
      </p:pic>
      <p:pic>
        <p:nvPicPr>
          <p:cNvPr id="13" name="Google Shape;224;p1" descr="A picture containing icon&#10;&#10;Description automatically generated">
            <a:extLst>
              <a:ext uri="{FF2B5EF4-FFF2-40B4-BE49-F238E27FC236}">
                <a16:creationId xmlns:a16="http://schemas.microsoft.com/office/drawing/2014/main" id="{CBFBD1DD-7C04-40EF-BE02-81DAC1B7716B}"/>
              </a:ext>
            </a:extLst>
          </p:cNvPr>
          <p:cNvPicPr preferRelativeResize="0"/>
          <p:nvPr/>
        </p:nvPicPr>
        <p:blipFill rotWithShape="1">
          <a:blip r:embed="rId4">
            <a:alphaModFix/>
          </a:blip>
          <a:srcRect/>
          <a:stretch/>
        </p:blipFill>
        <p:spPr>
          <a:xfrm>
            <a:off x="3536343" y="5566572"/>
            <a:ext cx="723534" cy="680481"/>
          </a:xfrm>
          <a:prstGeom prst="rect">
            <a:avLst/>
          </a:prstGeom>
          <a:noFill/>
          <a:ln>
            <a:noFill/>
          </a:ln>
        </p:spPr>
      </p:pic>
      <p:pic>
        <p:nvPicPr>
          <p:cNvPr id="14" name="Google Shape;225;p1" descr="Text&#10;&#10;Description automatically generated with medium confidence">
            <a:extLst>
              <a:ext uri="{FF2B5EF4-FFF2-40B4-BE49-F238E27FC236}">
                <a16:creationId xmlns:a16="http://schemas.microsoft.com/office/drawing/2014/main" id="{2B4E63A2-7103-2FA4-D4DB-F01E832C31B5}"/>
              </a:ext>
            </a:extLst>
          </p:cNvPr>
          <p:cNvPicPr preferRelativeResize="0"/>
          <p:nvPr/>
        </p:nvPicPr>
        <p:blipFill rotWithShape="1">
          <a:blip r:embed="rId5">
            <a:alphaModFix/>
          </a:blip>
          <a:srcRect/>
          <a:stretch/>
        </p:blipFill>
        <p:spPr>
          <a:xfrm>
            <a:off x="6568744" y="5406360"/>
            <a:ext cx="2914896" cy="926937"/>
          </a:xfrm>
          <a:prstGeom prst="rect">
            <a:avLst/>
          </a:prstGeom>
          <a:noFill/>
          <a:ln>
            <a:noFill/>
          </a:ln>
        </p:spPr>
      </p:pic>
      <p:sp>
        <p:nvSpPr>
          <p:cNvPr id="16" name="Google Shape;227;p1">
            <a:extLst>
              <a:ext uri="{FF2B5EF4-FFF2-40B4-BE49-F238E27FC236}">
                <a16:creationId xmlns:a16="http://schemas.microsoft.com/office/drawing/2014/main" id="{F2293A07-66C5-C946-71BA-81B9219057FB}"/>
              </a:ext>
            </a:extLst>
          </p:cNvPr>
          <p:cNvSpPr txBox="1"/>
          <p:nvPr/>
        </p:nvSpPr>
        <p:spPr>
          <a:xfrm>
            <a:off x="10511116" y="5545980"/>
            <a:ext cx="1399159"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none" strike="noStrike" cap="none" dirty="0">
                <a:solidFill>
                  <a:schemeClr val="dk1"/>
                </a:solidFill>
                <a:latin typeface="Arial"/>
                <a:ea typeface="Arial"/>
                <a:cs typeface="Arial"/>
                <a:sym typeface="Arial"/>
              </a:rPr>
              <a:t>Hydrologic</a:t>
            </a:r>
            <a:endParaRPr dirty="0"/>
          </a:p>
          <a:p>
            <a:pPr marL="0" marR="0" lvl="0" indent="0" algn="l" rtl="0">
              <a:spcBef>
                <a:spcPts val="0"/>
              </a:spcBef>
              <a:spcAft>
                <a:spcPts val="0"/>
              </a:spcAft>
              <a:buNone/>
            </a:pPr>
            <a:r>
              <a:rPr lang="en-US" sz="1400" b="1" dirty="0">
                <a:solidFill>
                  <a:schemeClr val="dk1"/>
                </a:solidFill>
                <a:latin typeface="Arial"/>
                <a:ea typeface="Arial"/>
                <a:cs typeface="Arial"/>
                <a:sym typeface="Arial"/>
              </a:rPr>
              <a:t>Engineering</a:t>
            </a:r>
            <a:endParaRPr dirty="0"/>
          </a:p>
          <a:p>
            <a:pPr marL="0" marR="0" lvl="0" indent="0" algn="l" rtl="0">
              <a:spcBef>
                <a:spcPts val="0"/>
              </a:spcBef>
              <a:spcAft>
                <a:spcPts val="0"/>
              </a:spcAft>
              <a:buNone/>
            </a:pPr>
            <a:r>
              <a:rPr lang="en-US" sz="1400" b="1" dirty="0">
                <a:solidFill>
                  <a:schemeClr val="dk1"/>
                </a:solidFill>
                <a:latin typeface="Arial"/>
                <a:ea typeface="Arial"/>
                <a:cs typeface="Arial"/>
                <a:sym typeface="Arial"/>
              </a:rPr>
              <a:t>Center</a:t>
            </a:r>
            <a:endParaRPr dirty="0"/>
          </a:p>
        </p:txBody>
      </p:sp>
      <p:sp>
        <p:nvSpPr>
          <p:cNvPr id="18" name="Title 17">
            <a:extLst>
              <a:ext uri="{FF2B5EF4-FFF2-40B4-BE49-F238E27FC236}">
                <a16:creationId xmlns:a16="http://schemas.microsoft.com/office/drawing/2014/main" id="{C9794BA9-0C06-1429-E3AE-965097301D14}"/>
              </a:ext>
            </a:extLst>
          </p:cNvPr>
          <p:cNvSpPr>
            <a:spLocks noGrp="1"/>
          </p:cNvSpPr>
          <p:nvPr>
            <p:ph type="title"/>
          </p:nvPr>
        </p:nvSpPr>
        <p:spPr>
          <a:xfrm>
            <a:off x="441289" y="261578"/>
            <a:ext cx="11298766" cy="944961"/>
          </a:xfrm>
        </p:spPr>
        <p:txBody>
          <a:bodyPr/>
          <a:lstStyle/>
          <a:p>
            <a:r>
              <a:rPr lang="en-US" sz="2000" dirty="0"/>
              <a:t>Eco-Hydrology Engineering Design Tool:</a:t>
            </a:r>
            <a:br>
              <a:rPr lang="en-US" sz="2000" dirty="0"/>
            </a:br>
            <a:r>
              <a:rPr lang="en-US" sz="2000" dirty="0"/>
              <a:t>ClearWater Capabilities – General Constituents, Nutrients, and Contaminants</a:t>
            </a:r>
          </a:p>
        </p:txBody>
      </p:sp>
      <p:pic>
        <p:nvPicPr>
          <p:cNvPr id="22" name="Graphic 21">
            <a:extLst>
              <a:ext uri="{FF2B5EF4-FFF2-40B4-BE49-F238E27FC236}">
                <a16:creationId xmlns:a16="http://schemas.microsoft.com/office/drawing/2014/main" id="{84429CE9-1A28-06A2-750D-DF16F87348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41244" y="5585169"/>
            <a:ext cx="869872" cy="660662"/>
          </a:xfrm>
          <a:prstGeom prst="rect">
            <a:avLst/>
          </a:prstGeom>
        </p:spPr>
      </p:pic>
      <p:pic>
        <p:nvPicPr>
          <p:cNvPr id="24" name="Picture 23" descr="Shape&#10;&#10;Description automatically generated with medium confidence">
            <a:extLst>
              <a:ext uri="{FF2B5EF4-FFF2-40B4-BE49-F238E27FC236}">
                <a16:creationId xmlns:a16="http://schemas.microsoft.com/office/drawing/2014/main" id="{592211BC-8B94-C070-687E-942F2C47BBAA}"/>
              </a:ext>
            </a:extLst>
          </p:cNvPr>
          <p:cNvPicPr>
            <a:picLocks noChangeAspect="1"/>
          </p:cNvPicPr>
          <p:nvPr/>
        </p:nvPicPr>
        <p:blipFill>
          <a:blip r:embed="rId8"/>
          <a:stretch>
            <a:fillRect/>
          </a:stretch>
        </p:blipFill>
        <p:spPr>
          <a:xfrm>
            <a:off x="291182" y="5348828"/>
            <a:ext cx="3152853" cy="1135027"/>
          </a:xfrm>
          <a:prstGeom prst="rect">
            <a:avLst/>
          </a:prstGeom>
        </p:spPr>
      </p:pic>
      <p:sp>
        <p:nvSpPr>
          <p:cNvPr id="26" name="TextBox 25">
            <a:extLst>
              <a:ext uri="{FF2B5EF4-FFF2-40B4-BE49-F238E27FC236}">
                <a16:creationId xmlns:a16="http://schemas.microsoft.com/office/drawing/2014/main" id="{946E4870-AA78-C9E4-5D0C-FC71211F0F0B}"/>
              </a:ext>
            </a:extLst>
          </p:cNvPr>
          <p:cNvSpPr txBox="1"/>
          <p:nvPr/>
        </p:nvSpPr>
        <p:spPr>
          <a:xfrm>
            <a:off x="313510" y="6281178"/>
            <a:ext cx="5551714" cy="523220"/>
          </a:xfrm>
          <a:prstGeom prst="rect">
            <a:avLst/>
          </a:prstGeom>
          <a:noFill/>
        </p:spPr>
        <p:txBody>
          <a:bodyPr wrap="square" rtlCol="0">
            <a:spAutoFit/>
          </a:bodyPr>
          <a:lstStyle/>
          <a:p>
            <a:r>
              <a:rPr lang="en-US" dirty="0">
                <a:solidFill>
                  <a:schemeClr val="tx1"/>
                </a:solidFill>
                <a:latin typeface="+mn-lt"/>
              </a:rPr>
              <a:t>https://doi.org/10.5194/egusphere-egu23-12470</a:t>
            </a:r>
          </a:p>
          <a:p>
            <a:endParaRPr lang="en-US" dirty="0"/>
          </a:p>
        </p:txBody>
      </p:sp>
      <p:pic>
        <p:nvPicPr>
          <p:cNvPr id="11" name="Picture 10" descr="A picture containing outdoor, rock, mountain, nature&#10;&#10;Description automatically generated">
            <a:extLst>
              <a:ext uri="{FF2B5EF4-FFF2-40B4-BE49-F238E27FC236}">
                <a16:creationId xmlns:a16="http://schemas.microsoft.com/office/drawing/2014/main" id="{CBCB36F2-4CA7-AAAF-84D8-5E5FD667CC2E}"/>
              </a:ext>
            </a:extLst>
          </p:cNvPr>
          <p:cNvPicPr>
            <a:picLocks noChangeAspect="1"/>
          </p:cNvPicPr>
          <p:nvPr/>
        </p:nvPicPr>
        <p:blipFill>
          <a:blip r:embed="rId9"/>
          <a:stretch>
            <a:fillRect/>
          </a:stretch>
        </p:blipFill>
        <p:spPr>
          <a:xfrm>
            <a:off x="6272591" y="1247346"/>
            <a:ext cx="2811864" cy="4217797"/>
          </a:xfrm>
          <a:prstGeom prst="rect">
            <a:avLst/>
          </a:prstGeom>
          <a:effectLst>
            <a:softEdge rad="63500"/>
          </a:effectLst>
        </p:spPr>
      </p:pic>
    </p:spTree>
    <p:extLst>
      <p:ext uri="{BB962C8B-B14F-4D97-AF65-F5344CB8AC3E}">
        <p14:creationId xmlns:p14="http://schemas.microsoft.com/office/powerpoint/2010/main" val="1154458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93824"/>
            <a:ext cx="11776020" cy="396861"/>
          </a:xfrm>
        </p:spPr>
        <p:txBody>
          <a:bodyPr>
            <a:noAutofit/>
          </a:bodyPr>
          <a:lstStyle/>
          <a:p>
            <a:pPr algn="ctr"/>
            <a:r>
              <a:rPr lang="en-US" sz="2400" dirty="0">
                <a:solidFill>
                  <a:schemeClr val="tx1"/>
                </a:solidFill>
                <a:latin typeface="+mj-lt"/>
                <a:cs typeface="Times New Roman" panose="02020603050405020304" pitchFamily="18" charset="0"/>
              </a:rPr>
              <a:t>Water Quality Development Team Members and Contributors (Alphabetical)</a:t>
            </a:r>
          </a:p>
        </p:txBody>
      </p:sp>
      <p:sp>
        <p:nvSpPr>
          <p:cNvPr id="3" name="Content Placeholder 2"/>
          <p:cNvSpPr>
            <a:spLocks noGrp="1"/>
          </p:cNvSpPr>
          <p:nvPr>
            <p:ph idx="1"/>
          </p:nvPr>
        </p:nvSpPr>
        <p:spPr>
          <a:xfrm>
            <a:off x="406401" y="790941"/>
            <a:ext cx="11333654" cy="5374331"/>
          </a:xfrm>
        </p:spPr>
        <p:txBody>
          <a:bodyPr numCol="3">
            <a:normAutofit fontScale="92500"/>
          </a:bodyPr>
          <a:lstStyle/>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Anthony Aufdenkampe, LimnoTech</a:t>
            </a:r>
            <a:endParaRPr lang="en-US" sz="1600" b="0" baseline="30000" dirty="0">
              <a:solidFill>
                <a:schemeClr val="tx1"/>
              </a:solidFill>
            </a:endParaRP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Aaron Byrd, ERDC-CHL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Haley Canham,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John DeGeorge, 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Tim Dekker,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Mitch Delcau, Colorado State University</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Chuck Downer, ERDC-CHL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Samantha Eanes,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Christine Hoffmann,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Peter </a:t>
            </a:r>
            <a:r>
              <a:rPr lang="en-US" sz="1600" b="0" dirty="0" err="1">
                <a:solidFill>
                  <a:schemeClr val="tx1"/>
                </a:solidFill>
              </a:rPr>
              <a:t>Klaver</a:t>
            </a:r>
            <a:r>
              <a:rPr lang="en-US" sz="1600" b="0" dirty="0">
                <a:solidFill>
                  <a:schemeClr val="tx1"/>
                </a:solidFill>
              </a:rPr>
              <a:t>,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Joan Klipsch, HEC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John Kucharski, 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Zach Jelenek,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Mark Jensen, HEC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Billy Johnson,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Sarah Jordan,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Nancy Lam, USACE - Sacramento District</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Shannon Larson, 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Cindy Lowney, 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Lauren Melendez, 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Ryan Miles, 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Isaac Mudge, USACE – New Orleans / ERDC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Jennifer Olszewski, 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Leila Ostadrahimi, HEC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Greg Peterson,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Steve Piper, HEC/RMA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Nawa Pradhan, ERDC-CHL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Patrick Ray, University of Cincinnati</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Daniel Rucinski,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Jason Rutyna,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Terra Salamida,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Alex Sanchez, HEC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Rahat Saiful, University of Cincinnati</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Jonathan Sorunke,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Tad Slawecki,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John Sourbeer, USACE – Pittsburgh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Todd Steissberg, 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Craig Taylor,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Jordan Thennis,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Brian Zettle, USACE – USACE - TNTCX</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Kelsey Walak,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Zhonglong Zhang, Portland State University</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10</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813062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11</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sp>
        <p:nvSpPr>
          <p:cNvPr id="10" name="Google Shape;579;p28">
            <a:extLst>
              <a:ext uri="{FF2B5EF4-FFF2-40B4-BE49-F238E27FC236}">
                <a16:creationId xmlns:a16="http://schemas.microsoft.com/office/drawing/2014/main" id="{4B3D0E6F-6250-CFEB-71A7-F8B93D1D5C7B}"/>
              </a:ext>
            </a:extLst>
          </p:cNvPr>
          <p:cNvSpPr txBox="1">
            <a:spLocks noGrp="1"/>
          </p:cNvSpPr>
          <p:nvPr>
            <p:ph type="title"/>
          </p:nvPr>
        </p:nvSpPr>
        <p:spPr>
          <a:xfrm>
            <a:off x="195263" y="254654"/>
            <a:ext cx="11761210" cy="5904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solidFill>
                  <a:schemeClr val="dk1"/>
                </a:solidFill>
                <a:latin typeface="Arial"/>
                <a:ea typeface="Arial"/>
                <a:cs typeface="Arial"/>
                <a:sym typeface="Arial"/>
              </a:rPr>
              <a:t>Questions?</a:t>
            </a:r>
            <a:endParaRPr sz="2800" dirty="0"/>
          </a:p>
        </p:txBody>
      </p:sp>
      <p:pic>
        <p:nvPicPr>
          <p:cNvPr id="11" name="Google Shape;581;p28" descr="A picture containing water, outdoor, sky, nature&#10;&#10;Description automatically generated">
            <a:extLst>
              <a:ext uri="{FF2B5EF4-FFF2-40B4-BE49-F238E27FC236}">
                <a16:creationId xmlns:a16="http://schemas.microsoft.com/office/drawing/2014/main" id="{001F4667-BAB8-6478-41EA-D48F2C9D6A47}"/>
              </a:ext>
            </a:extLst>
          </p:cNvPr>
          <p:cNvPicPr preferRelativeResize="0"/>
          <p:nvPr/>
        </p:nvPicPr>
        <p:blipFill rotWithShape="1">
          <a:blip r:embed="rId3">
            <a:alphaModFix/>
          </a:blip>
          <a:srcRect/>
          <a:stretch/>
        </p:blipFill>
        <p:spPr>
          <a:xfrm>
            <a:off x="1427026" y="845129"/>
            <a:ext cx="9337947" cy="5340518"/>
          </a:xfrm>
          <a:prstGeom prst="rect">
            <a:avLst/>
          </a:prstGeom>
          <a:noFill/>
          <a:ln>
            <a:noFill/>
          </a:ln>
        </p:spPr>
      </p:pic>
    </p:spTree>
    <p:extLst>
      <p:ext uri="{BB962C8B-B14F-4D97-AF65-F5344CB8AC3E}">
        <p14:creationId xmlns:p14="http://schemas.microsoft.com/office/powerpoint/2010/main" val="4168450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62613"/>
            <a:ext cx="11734799" cy="494467"/>
          </a:xfrm>
          <a:noFill/>
          <a:ln>
            <a:noFill/>
          </a:ln>
        </p:spPr>
        <p:txBody>
          <a:bodyPr spcFirstLastPara="1" wrap="square" lIns="91425" tIns="45700" rIns="91425" bIns="45700" anchor="ctr" anchorCtr="0">
            <a:noAutofit/>
          </a:bodyPr>
          <a:lstStyle/>
          <a:p>
            <a:pPr algn="ctr"/>
            <a:r>
              <a:rPr lang="en-US" sz="2400" dirty="0">
                <a:solidFill>
                  <a:schemeClr val="tx1"/>
                </a:solidFill>
                <a:latin typeface="+mj-lt"/>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4" y="757080"/>
            <a:ext cx="8381999" cy="5408193"/>
          </a:xfrm>
          <a:noFill/>
          <a:ln>
            <a:noFill/>
          </a:ln>
        </p:spPr>
        <p:txBody>
          <a:bodyPr spcFirstLastPara="1" vert="horz" wrap="square" lIns="91440" tIns="45720" rIns="91440" bIns="45720" rtlCol="0" anchor="t" anchorCtr="0">
            <a:normAutofit/>
          </a:bodyPr>
          <a:lstStyle/>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Weather is not the only cause of flooding, stream erosion, and pollution. These problems usually occur due to human impacts on watersheds, including urban development, construction activities, hydrologic modifications, forestry, mining, and agricultural practices.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To help evaluate the impact of these serious economic and environmental issues, experts in watershed, riverine, and reservoir engineering at the Engineer Research and Development Center (ERDC), U.S. Army Corps of Engineers (USACE), developed a suite of water quality, contaminant, and vegetation modules that can be integrated with existing hydraulic and hydrologic models.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ClearWater (Corps Library for Environmental Analysis and Restoration of Watersheds) is a library of environmental simulation software that leverages capabilities of existing water resource simulation models to assess environmental impacts and design solutions to manage and restore aquatic ecosystems.</a:t>
            </a:r>
          </a:p>
        </p:txBody>
      </p:sp>
      <p:pic>
        <p:nvPicPr>
          <p:cNvPr id="8" name="Picture 7" descr="A picture containing sky, outdoor, mountain, nature&#10;&#10;Description automatically generated">
            <a:extLst>
              <a:ext uri="{FF2B5EF4-FFF2-40B4-BE49-F238E27FC236}">
                <a16:creationId xmlns:a16="http://schemas.microsoft.com/office/drawing/2014/main" id="{3250A1B3-E182-146C-2659-FA74BD12CA96}"/>
              </a:ext>
            </a:extLst>
          </p:cNvPr>
          <p:cNvPicPr>
            <a:picLocks noChangeAspect="1"/>
          </p:cNvPicPr>
          <p:nvPr/>
        </p:nvPicPr>
        <p:blipFill rotWithShape="1">
          <a:blip r:embed="rId2"/>
          <a:srcRect l="13699" r="22322" b="-3"/>
          <a:stretch/>
        </p:blipFill>
        <p:spPr>
          <a:xfrm>
            <a:off x="8769370" y="899159"/>
            <a:ext cx="3048556" cy="4337859"/>
          </a:xfrm>
          <a:prstGeom prst="rect">
            <a:avLst/>
          </a:prstGeom>
        </p:spPr>
      </p:pic>
      <p:sp>
        <p:nvSpPr>
          <p:cNvPr id="2" name="TextBox 1">
            <a:extLst>
              <a:ext uri="{FF2B5EF4-FFF2-40B4-BE49-F238E27FC236}">
                <a16:creationId xmlns:a16="http://schemas.microsoft.com/office/drawing/2014/main" id="{39929A52-E1DF-B3D7-D5E7-7E6536FC8647}"/>
              </a:ext>
            </a:extLst>
          </p:cNvPr>
          <p:cNvSpPr txBox="1"/>
          <p:nvPr/>
        </p:nvSpPr>
        <p:spPr>
          <a:xfrm>
            <a:off x="8769370" y="5255175"/>
            <a:ext cx="3048555" cy="307777"/>
          </a:xfrm>
          <a:prstGeom prst="rect">
            <a:avLst/>
          </a:prstGeom>
          <a:noFill/>
        </p:spPr>
        <p:txBody>
          <a:bodyPr wrap="square" rtlCol="0">
            <a:spAutoFit/>
          </a:bodyPr>
          <a:lstStyle/>
          <a:p>
            <a:pPr algn="ctr"/>
            <a:r>
              <a:rPr lang="en-US" dirty="0"/>
              <a:t>Source: https://unsplash.com/</a:t>
            </a:r>
          </a:p>
        </p:txBody>
      </p:sp>
    </p:spTree>
    <p:extLst>
      <p:ext uri="{BB962C8B-B14F-4D97-AF65-F5344CB8AC3E}">
        <p14:creationId xmlns:p14="http://schemas.microsoft.com/office/powerpoint/2010/main" val="3927080909"/>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 name="Google Shape;386;p15">
            <a:extLst>
              <a:ext uri="{FF2B5EF4-FFF2-40B4-BE49-F238E27FC236}">
                <a16:creationId xmlns:a16="http://schemas.microsoft.com/office/drawing/2014/main" id="{93CB009E-078F-D691-89DB-E84751C46780}"/>
              </a:ext>
            </a:extLst>
          </p:cNvPr>
          <p:cNvSpPr txBox="1">
            <a:spLocks noGrp="1"/>
          </p:cNvSpPr>
          <p:nvPr>
            <p:ph type="sldNum" idx="12"/>
          </p:nvPr>
        </p:nvSpPr>
        <p:spPr>
          <a:xfrm>
            <a:off x="11184570" y="6447076"/>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a:t>
            </a:fld>
            <a:endParaRPr/>
          </a:p>
        </p:txBody>
      </p:sp>
      <p:pic>
        <p:nvPicPr>
          <p:cNvPr id="8" name="Google Shape;387;p15" descr=" ">
            <a:extLst>
              <a:ext uri="{FF2B5EF4-FFF2-40B4-BE49-F238E27FC236}">
                <a16:creationId xmlns:a16="http://schemas.microsoft.com/office/drawing/2014/main" id="{AA4E9C88-DDBC-EBA6-3A08-DD044610BE59}"/>
              </a:ext>
            </a:extLst>
          </p:cNvPr>
          <p:cNvPicPr preferRelativeResize="0"/>
          <p:nvPr/>
        </p:nvPicPr>
        <p:blipFill rotWithShape="1">
          <a:blip r:embed="rId3">
            <a:alphaModFix/>
          </a:blip>
          <a:srcRect/>
          <a:stretch/>
        </p:blipFill>
        <p:spPr>
          <a:xfrm>
            <a:off x="6543762" y="1511659"/>
            <a:ext cx="1680752" cy="1356192"/>
          </a:xfrm>
          <a:prstGeom prst="rect">
            <a:avLst/>
          </a:prstGeom>
          <a:noFill/>
          <a:ln>
            <a:noFill/>
          </a:ln>
        </p:spPr>
      </p:pic>
      <p:sp>
        <p:nvSpPr>
          <p:cNvPr id="9" name="Google Shape;388;p15">
            <a:extLst>
              <a:ext uri="{FF2B5EF4-FFF2-40B4-BE49-F238E27FC236}">
                <a16:creationId xmlns:a16="http://schemas.microsoft.com/office/drawing/2014/main" id="{6BEF5A12-2918-DEA6-F492-EBDD5253337C}"/>
              </a:ext>
            </a:extLst>
          </p:cNvPr>
          <p:cNvSpPr txBox="1">
            <a:spLocks noGrp="1"/>
          </p:cNvSpPr>
          <p:nvPr>
            <p:ph type="title"/>
          </p:nvPr>
        </p:nvSpPr>
        <p:spPr>
          <a:xfrm>
            <a:off x="238899" y="194530"/>
            <a:ext cx="9970376" cy="51550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dirty="0"/>
              <a:t>Water Quality and Environmental Systems Modeling</a:t>
            </a:r>
            <a:endParaRPr sz="2800" dirty="0"/>
          </a:p>
        </p:txBody>
      </p:sp>
      <p:sp>
        <p:nvSpPr>
          <p:cNvPr id="10" name="Google Shape;389;p15">
            <a:extLst>
              <a:ext uri="{FF2B5EF4-FFF2-40B4-BE49-F238E27FC236}">
                <a16:creationId xmlns:a16="http://schemas.microsoft.com/office/drawing/2014/main" id="{FA3215EF-5BAA-E7AE-16BA-4209E15E2DB6}"/>
              </a:ext>
            </a:extLst>
          </p:cNvPr>
          <p:cNvSpPr txBox="1">
            <a:spLocks noGrp="1"/>
          </p:cNvSpPr>
          <p:nvPr>
            <p:ph type="body" idx="1"/>
          </p:nvPr>
        </p:nvSpPr>
        <p:spPr>
          <a:xfrm>
            <a:off x="170827" y="1399402"/>
            <a:ext cx="3857569" cy="5493428"/>
          </a:xfrm>
          <a:prstGeom prst="rect">
            <a:avLst/>
          </a:prstGeom>
          <a:solidFill>
            <a:schemeClr val="lt2">
              <a:alpha val="0"/>
            </a:schemeClr>
          </a:solidFill>
          <a:ln>
            <a:noFill/>
          </a:ln>
        </p:spPr>
        <p:txBody>
          <a:bodyPr spcFirstLastPara="1" wrap="square" lIns="91425" tIns="91425" rIns="91425" bIns="45700" anchor="t" anchorCtr="0">
            <a:noAutofit/>
          </a:bodyPr>
          <a:lstStyle/>
          <a:p>
            <a:pPr marL="228600">
              <a:spcBef>
                <a:spcPts val="0"/>
              </a:spcBef>
              <a:buClr>
                <a:srgbClr val="3F3F3F"/>
              </a:buClr>
              <a:buSzPts val="1600"/>
              <a:buFont typeface="Arial" panose="020B0604020202020204" pitchFamily="34" charset="0"/>
              <a:buChar char="•"/>
            </a:pPr>
            <a:r>
              <a:rPr lang="en-US" sz="1600" b="0" dirty="0"/>
              <a:t>Watershed Runoff:</a:t>
            </a:r>
          </a:p>
          <a:p>
            <a:pPr marL="457200" lvl="1" indent="-228600">
              <a:spcBef>
                <a:spcPts val="0"/>
              </a:spcBef>
              <a:buClr>
                <a:srgbClr val="3F3F3F"/>
              </a:buClr>
              <a:buSzPts val="1600"/>
              <a:buFont typeface="Arial" panose="020B0604020202020204" pitchFamily="34" charset="0"/>
              <a:buChar char="•"/>
            </a:pPr>
            <a:r>
              <a:rPr lang="en-US" sz="1600" dirty="0">
                <a:solidFill>
                  <a:schemeClr val="dk1"/>
                </a:solidFill>
              </a:rPr>
              <a:t>GSSHA</a:t>
            </a:r>
            <a:r>
              <a:rPr lang="en-US" sz="1600" b="0" dirty="0">
                <a:solidFill>
                  <a:schemeClr val="dk1"/>
                </a:solidFill>
              </a:rPr>
              <a:t>: Surface and sub-surface water quality modeling and Nature-Based Features design tool</a:t>
            </a:r>
            <a:endParaRPr lang="en-US" sz="1600" b="0" dirty="0"/>
          </a:p>
          <a:p>
            <a:pPr marL="457200" lvl="1" indent="-228600">
              <a:spcBef>
                <a:spcPts val="0"/>
              </a:spcBef>
              <a:buClr>
                <a:srgbClr val="3F3F3F"/>
              </a:buClr>
              <a:buSzPts val="1600"/>
              <a:buFont typeface="Arial" panose="020B0604020202020204" pitchFamily="34" charset="0"/>
              <a:buChar char="•"/>
            </a:pPr>
            <a:r>
              <a:rPr lang="en-US" sz="1600" dirty="0">
                <a:solidFill>
                  <a:schemeClr val="dk1"/>
                </a:solidFill>
              </a:rPr>
              <a:t>HEC-HMS</a:t>
            </a:r>
            <a:r>
              <a:rPr lang="en-US" sz="1600" b="0" dirty="0">
                <a:solidFill>
                  <a:schemeClr val="dk1"/>
                </a:solidFill>
              </a:rPr>
              <a:t>: Surface runoff temperature modeling</a:t>
            </a:r>
            <a:endParaRPr lang="en-US" sz="1600" dirty="0"/>
          </a:p>
          <a:p>
            <a:pPr marL="228600">
              <a:spcBef>
                <a:spcPts val="0"/>
              </a:spcBef>
              <a:buClr>
                <a:schemeClr val="dk1"/>
              </a:buClr>
              <a:buSzPts val="1600"/>
              <a:buFont typeface="Arial" panose="020B0604020202020204" pitchFamily="34" charset="0"/>
              <a:buChar char="•"/>
            </a:pPr>
            <a:r>
              <a:rPr lang="en-US" sz="1600" b="0" dirty="0">
                <a:solidFill>
                  <a:schemeClr val="dk1"/>
                </a:solidFill>
              </a:rPr>
              <a:t>Reservoirs:</a:t>
            </a:r>
            <a:endParaRPr lang="en-US" sz="1600" b="0" dirty="0"/>
          </a:p>
          <a:p>
            <a:pPr marL="457200" lvl="1" indent="-228600">
              <a:spcBef>
                <a:spcPts val="0"/>
              </a:spcBef>
              <a:buClr>
                <a:schemeClr val="dk1"/>
              </a:buClr>
              <a:buSzPts val="1600"/>
              <a:buFont typeface="Arial" panose="020B0604020202020204" pitchFamily="34" charset="0"/>
              <a:buChar char="•"/>
            </a:pPr>
            <a:r>
              <a:rPr lang="en-US" sz="1600" dirty="0">
                <a:solidFill>
                  <a:schemeClr val="dk1"/>
                </a:solidFill>
              </a:rPr>
              <a:t>CE-QUAL-W2</a:t>
            </a:r>
            <a:r>
              <a:rPr lang="en-US" sz="1600" b="0" dirty="0">
                <a:solidFill>
                  <a:schemeClr val="dk1"/>
                </a:solidFill>
              </a:rPr>
              <a:t>: 2D reservoir-river hydrodynamics and water quality modeling</a:t>
            </a:r>
            <a:endParaRPr lang="en-US" sz="1600" b="0" dirty="0"/>
          </a:p>
          <a:p>
            <a:pPr marL="457200" lvl="1" indent="-228600">
              <a:spcBef>
                <a:spcPts val="0"/>
              </a:spcBef>
              <a:buClr>
                <a:schemeClr val="dk1"/>
              </a:buClr>
              <a:buSzPts val="1600"/>
              <a:buFont typeface="Arial" panose="020B0604020202020204" pitchFamily="34" charset="0"/>
              <a:buChar char="•"/>
            </a:pPr>
            <a:r>
              <a:rPr lang="en-US" sz="1600" dirty="0">
                <a:solidFill>
                  <a:schemeClr val="dk1"/>
                </a:solidFill>
              </a:rPr>
              <a:t>HEC-ResSim</a:t>
            </a:r>
            <a:r>
              <a:rPr lang="en-US" sz="1600" b="0" dirty="0">
                <a:solidFill>
                  <a:schemeClr val="dk1"/>
                </a:solidFill>
              </a:rPr>
              <a:t>: Reservoir operations and water quality modeling</a:t>
            </a:r>
            <a:endParaRPr sz="1600" dirty="0"/>
          </a:p>
          <a:p>
            <a:pPr marL="228600">
              <a:spcBef>
                <a:spcPts val="0"/>
              </a:spcBef>
              <a:buClr>
                <a:schemeClr val="dk1"/>
              </a:buClr>
              <a:buSzPts val="1600"/>
              <a:buFont typeface="Arial" panose="020B0604020202020204" pitchFamily="34" charset="0"/>
              <a:buChar char="•"/>
            </a:pPr>
            <a:r>
              <a:rPr lang="en-US" sz="1600" b="0" dirty="0">
                <a:solidFill>
                  <a:schemeClr val="dk1"/>
                </a:solidFill>
              </a:rPr>
              <a:t>Rivers and Floodplains:</a:t>
            </a:r>
            <a:endParaRPr lang="en-US" sz="1600" b="0" dirty="0"/>
          </a:p>
          <a:p>
            <a:pPr marL="457200" lvl="1" indent="-228600">
              <a:spcBef>
                <a:spcPts val="0"/>
              </a:spcBef>
              <a:buClr>
                <a:schemeClr val="dk1"/>
              </a:buClr>
              <a:buSzPts val="1600"/>
              <a:buFont typeface="Arial" panose="020B0604020202020204" pitchFamily="34" charset="0"/>
              <a:buChar char="•"/>
            </a:pPr>
            <a:r>
              <a:rPr lang="en-US" sz="1600" dirty="0">
                <a:solidFill>
                  <a:schemeClr val="dk1"/>
                </a:solidFill>
              </a:rPr>
              <a:t>HEC-RAS</a:t>
            </a:r>
            <a:r>
              <a:rPr lang="en-US" sz="1600" b="0" dirty="0">
                <a:solidFill>
                  <a:schemeClr val="dk1"/>
                </a:solidFill>
              </a:rPr>
              <a:t>: 1D River hydraulics and water quality &amp; vegetation modeling</a:t>
            </a:r>
            <a:endParaRPr lang="en-US" sz="1600" b="0" dirty="0"/>
          </a:p>
          <a:p>
            <a:pPr marL="457200" lvl="1" indent="-228600">
              <a:spcBef>
                <a:spcPts val="0"/>
              </a:spcBef>
              <a:buClr>
                <a:schemeClr val="dk1"/>
              </a:buClr>
              <a:buSzPts val="1600"/>
              <a:buFont typeface="Arial" panose="020B0604020202020204" pitchFamily="34" charset="0"/>
              <a:buChar char="•"/>
            </a:pPr>
            <a:r>
              <a:rPr lang="en-US" sz="1600" dirty="0">
                <a:solidFill>
                  <a:schemeClr val="dk1"/>
                </a:solidFill>
              </a:rPr>
              <a:t>ClearWater-Riverine</a:t>
            </a:r>
            <a:r>
              <a:rPr lang="en-US" sz="1600" b="0" dirty="0">
                <a:solidFill>
                  <a:schemeClr val="dk1"/>
                </a:solidFill>
              </a:rPr>
              <a:t>: 2D River-floodplain hydraulics and water quality modeling with HEC-RAS</a:t>
            </a:r>
            <a:endParaRPr sz="1600" dirty="0"/>
          </a:p>
          <a:p>
            <a:pPr marL="1588" indent="0">
              <a:spcBef>
                <a:spcPts val="0"/>
              </a:spcBef>
              <a:buSzPts val="1600"/>
            </a:pPr>
            <a:endParaRPr sz="1600" b="0" dirty="0">
              <a:solidFill>
                <a:srgbClr val="1294F5"/>
              </a:solidFill>
            </a:endParaRPr>
          </a:p>
        </p:txBody>
      </p:sp>
      <p:pic>
        <p:nvPicPr>
          <p:cNvPr id="11" name="Google Shape;390;p15">
            <a:extLst>
              <a:ext uri="{FF2B5EF4-FFF2-40B4-BE49-F238E27FC236}">
                <a16:creationId xmlns:a16="http://schemas.microsoft.com/office/drawing/2014/main" id="{2A444A49-A7FE-73EA-783E-464D1D3CE4A9}"/>
              </a:ext>
            </a:extLst>
          </p:cNvPr>
          <p:cNvPicPr preferRelativeResize="0"/>
          <p:nvPr/>
        </p:nvPicPr>
        <p:blipFill rotWithShape="1">
          <a:blip r:embed="rId4">
            <a:alphaModFix/>
          </a:blip>
          <a:srcRect/>
          <a:stretch/>
        </p:blipFill>
        <p:spPr>
          <a:xfrm>
            <a:off x="4004319" y="1499627"/>
            <a:ext cx="2265145" cy="1394936"/>
          </a:xfrm>
          <a:prstGeom prst="rect">
            <a:avLst/>
          </a:prstGeom>
          <a:noFill/>
          <a:ln w="38100" cap="flat" cmpd="sng">
            <a:solidFill>
              <a:schemeClr val="lt1">
                <a:alpha val="49803"/>
              </a:schemeClr>
            </a:solidFill>
            <a:prstDash val="solid"/>
            <a:round/>
            <a:headEnd type="none" w="sm" len="sm"/>
            <a:tailEnd type="none" w="sm" len="sm"/>
          </a:ln>
        </p:spPr>
      </p:pic>
      <p:sp>
        <p:nvSpPr>
          <p:cNvPr id="12" name="Google Shape;391;p15">
            <a:extLst>
              <a:ext uri="{FF2B5EF4-FFF2-40B4-BE49-F238E27FC236}">
                <a16:creationId xmlns:a16="http://schemas.microsoft.com/office/drawing/2014/main" id="{93C58C29-8363-CB23-765C-95FA26C02E7E}"/>
              </a:ext>
            </a:extLst>
          </p:cNvPr>
          <p:cNvSpPr/>
          <p:nvPr/>
        </p:nvSpPr>
        <p:spPr>
          <a:xfrm>
            <a:off x="6311186" y="4706675"/>
            <a:ext cx="238092" cy="1381118"/>
          </a:xfrm>
          <a:prstGeom prst="leftBrace">
            <a:avLst>
              <a:gd name="adj1" fmla="val 52503"/>
              <a:gd name="adj2" fmla="val 50000"/>
            </a:avLst>
          </a:prstGeom>
          <a:noFill/>
          <a:ln w="25400" cap="flat" cmpd="sng">
            <a:solidFill>
              <a:srgbClr val="7A81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sp>
        <p:nvSpPr>
          <p:cNvPr id="13" name="Google Shape;392;p15">
            <a:extLst>
              <a:ext uri="{FF2B5EF4-FFF2-40B4-BE49-F238E27FC236}">
                <a16:creationId xmlns:a16="http://schemas.microsoft.com/office/drawing/2014/main" id="{001929E2-3480-C40F-4666-F5B1E1F4CD78}"/>
              </a:ext>
            </a:extLst>
          </p:cNvPr>
          <p:cNvSpPr/>
          <p:nvPr/>
        </p:nvSpPr>
        <p:spPr>
          <a:xfrm>
            <a:off x="6282214" y="3073082"/>
            <a:ext cx="238092" cy="1381118"/>
          </a:xfrm>
          <a:prstGeom prst="leftBrace">
            <a:avLst>
              <a:gd name="adj1" fmla="val 52503"/>
              <a:gd name="adj2" fmla="val 50000"/>
            </a:avLst>
          </a:prstGeom>
          <a:noFill/>
          <a:ln w="25400" cap="flat" cmpd="sng">
            <a:solidFill>
              <a:srgbClr val="00B05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sp>
        <p:nvSpPr>
          <p:cNvPr id="14" name="Google Shape;393;p15">
            <a:extLst>
              <a:ext uri="{FF2B5EF4-FFF2-40B4-BE49-F238E27FC236}">
                <a16:creationId xmlns:a16="http://schemas.microsoft.com/office/drawing/2014/main" id="{9CC4BDED-726B-1A38-C14E-F85539541B0A}"/>
              </a:ext>
            </a:extLst>
          </p:cNvPr>
          <p:cNvSpPr/>
          <p:nvPr/>
        </p:nvSpPr>
        <p:spPr>
          <a:xfrm>
            <a:off x="6283048" y="1499627"/>
            <a:ext cx="238092" cy="1391871"/>
          </a:xfrm>
          <a:prstGeom prst="leftBrace">
            <a:avLst>
              <a:gd name="adj1" fmla="val 52503"/>
              <a:gd name="adj2" fmla="val 50000"/>
            </a:avLst>
          </a:prstGeom>
          <a:noFill/>
          <a:ln w="25400" cap="flat" cmpd="sng">
            <a:solidFill>
              <a:srgbClr val="00B0F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pic>
        <p:nvPicPr>
          <p:cNvPr id="15" name="Google Shape;394;p15">
            <a:extLst>
              <a:ext uri="{FF2B5EF4-FFF2-40B4-BE49-F238E27FC236}">
                <a16:creationId xmlns:a16="http://schemas.microsoft.com/office/drawing/2014/main" id="{8A039FE1-7F25-357C-2F71-BF261E17E3A1}"/>
              </a:ext>
            </a:extLst>
          </p:cNvPr>
          <p:cNvPicPr preferRelativeResize="0"/>
          <p:nvPr/>
        </p:nvPicPr>
        <p:blipFill rotWithShape="1">
          <a:blip r:embed="rId5">
            <a:alphaModFix/>
          </a:blip>
          <a:srcRect/>
          <a:stretch/>
        </p:blipFill>
        <p:spPr>
          <a:xfrm>
            <a:off x="4004318" y="4664592"/>
            <a:ext cx="2265145" cy="1480460"/>
          </a:xfrm>
          <a:prstGeom prst="rect">
            <a:avLst/>
          </a:prstGeom>
          <a:noFill/>
          <a:ln w="38100" cap="flat" cmpd="sng">
            <a:solidFill>
              <a:schemeClr val="lt1">
                <a:alpha val="49803"/>
              </a:schemeClr>
            </a:solidFill>
            <a:prstDash val="solid"/>
            <a:round/>
            <a:headEnd type="none" w="sm" len="sm"/>
            <a:tailEnd type="none" w="sm" len="sm"/>
          </a:ln>
        </p:spPr>
      </p:pic>
      <p:pic>
        <p:nvPicPr>
          <p:cNvPr id="16" name="Google Shape;395;p15">
            <a:extLst>
              <a:ext uri="{FF2B5EF4-FFF2-40B4-BE49-F238E27FC236}">
                <a16:creationId xmlns:a16="http://schemas.microsoft.com/office/drawing/2014/main" id="{2806D8C5-6FD0-6B9F-BC7B-C9D1296B1377}"/>
              </a:ext>
            </a:extLst>
          </p:cNvPr>
          <p:cNvPicPr preferRelativeResize="0"/>
          <p:nvPr/>
        </p:nvPicPr>
        <p:blipFill rotWithShape="1">
          <a:blip r:embed="rId6">
            <a:alphaModFix/>
          </a:blip>
          <a:srcRect/>
          <a:stretch/>
        </p:blipFill>
        <p:spPr>
          <a:xfrm>
            <a:off x="4004318" y="3041277"/>
            <a:ext cx="2265145" cy="1478554"/>
          </a:xfrm>
          <a:prstGeom prst="rect">
            <a:avLst/>
          </a:prstGeom>
          <a:noFill/>
          <a:ln w="38100" cap="flat" cmpd="sng">
            <a:solidFill>
              <a:schemeClr val="lt1">
                <a:alpha val="49803"/>
              </a:schemeClr>
            </a:solidFill>
            <a:prstDash val="solid"/>
            <a:round/>
            <a:headEnd type="none" w="sm" len="sm"/>
            <a:tailEnd type="none" w="sm" len="sm"/>
          </a:ln>
        </p:spPr>
      </p:pic>
      <p:sp>
        <p:nvSpPr>
          <p:cNvPr id="17" name="Google Shape;396;p15">
            <a:extLst>
              <a:ext uri="{FF2B5EF4-FFF2-40B4-BE49-F238E27FC236}">
                <a16:creationId xmlns:a16="http://schemas.microsoft.com/office/drawing/2014/main" id="{7150CAE0-DB89-4975-CFAE-6D049762C065}"/>
              </a:ext>
            </a:extLst>
          </p:cNvPr>
          <p:cNvSpPr txBox="1"/>
          <p:nvPr/>
        </p:nvSpPr>
        <p:spPr>
          <a:xfrm>
            <a:off x="195541" y="631130"/>
            <a:ext cx="8204752" cy="776291"/>
          </a:xfrm>
          <a:prstGeom prst="rect">
            <a:avLst/>
          </a:prstGeom>
          <a:solidFill>
            <a:schemeClr val="lt2">
              <a:alpha val="0"/>
            </a:schemeClr>
          </a:solidFill>
          <a:ln>
            <a:noFill/>
          </a:ln>
        </p:spPr>
        <p:txBody>
          <a:bodyPr spcFirstLastPara="1" wrap="square" lIns="91425" tIns="91425" rIns="91425" bIns="45700" anchor="t" anchorCtr="0">
            <a:noAutofit/>
          </a:bodyPr>
          <a:lstStyle/>
          <a:p>
            <a:pPr marL="228600" marR="0" lvl="0" indent="-228600" algn="l" rtl="0">
              <a:spcBef>
                <a:spcPts val="0"/>
              </a:spcBef>
              <a:spcAft>
                <a:spcPts val="0"/>
              </a:spcAft>
              <a:buClr>
                <a:srgbClr val="002060"/>
              </a:buClr>
              <a:buSzPts val="1600"/>
              <a:buFont typeface="Arial"/>
              <a:buChar char="•"/>
            </a:pPr>
            <a:r>
              <a:rPr lang="en-US" sz="1600" dirty="0">
                <a:solidFill>
                  <a:srgbClr val="002060"/>
                </a:solidFill>
                <a:latin typeface="Arial"/>
                <a:ea typeface="Arial"/>
                <a:cs typeface="Arial"/>
                <a:sym typeface="Arial"/>
              </a:rPr>
              <a:t>The </a:t>
            </a:r>
            <a:r>
              <a:rPr lang="en-US" sz="1600" dirty="0">
                <a:solidFill>
                  <a:srgbClr val="00B050"/>
                </a:solidFill>
                <a:latin typeface="Arial"/>
                <a:ea typeface="Arial"/>
                <a:cs typeface="Arial"/>
                <a:sym typeface="Arial"/>
              </a:rPr>
              <a:t>C</a:t>
            </a:r>
            <a:r>
              <a:rPr lang="en-US" sz="1600" dirty="0">
                <a:solidFill>
                  <a:srgbClr val="002060"/>
                </a:solidFill>
                <a:latin typeface="Arial"/>
                <a:ea typeface="Arial"/>
                <a:cs typeface="Arial"/>
                <a:sym typeface="Arial"/>
              </a:rPr>
              <a:t>orps </a:t>
            </a:r>
            <a:r>
              <a:rPr lang="en-US" sz="1600" dirty="0">
                <a:solidFill>
                  <a:srgbClr val="00B050"/>
                </a:solidFill>
                <a:latin typeface="Arial"/>
                <a:ea typeface="Arial"/>
                <a:cs typeface="Arial"/>
                <a:sym typeface="Arial"/>
              </a:rPr>
              <a:t>L</a:t>
            </a:r>
            <a:r>
              <a:rPr lang="en-US" sz="1600" dirty="0">
                <a:solidFill>
                  <a:srgbClr val="002060"/>
                </a:solidFill>
                <a:latin typeface="Arial"/>
                <a:ea typeface="Arial"/>
                <a:cs typeface="Arial"/>
                <a:sym typeface="Arial"/>
              </a:rPr>
              <a:t>ibrary for </a:t>
            </a:r>
            <a:r>
              <a:rPr lang="en-US" sz="1600" dirty="0">
                <a:solidFill>
                  <a:srgbClr val="00B050"/>
                </a:solidFill>
                <a:latin typeface="Arial"/>
                <a:ea typeface="Arial"/>
                <a:cs typeface="Arial"/>
                <a:sym typeface="Arial"/>
              </a:rPr>
              <a:t>E</a:t>
            </a:r>
            <a:r>
              <a:rPr lang="en-US" sz="1600" dirty="0">
                <a:solidFill>
                  <a:srgbClr val="002060"/>
                </a:solidFill>
                <a:latin typeface="Arial"/>
                <a:ea typeface="Arial"/>
                <a:cs typeface="Arial"/>
                <a:sym typeface="Arial"/>
              </a:rPr>
              <a:t>nvironmental </a:t>
            </a:r>
            <a:r>
              <a:rPr lang="en-US" sz="1600" dirty="0">
                <a:solidFill>
                  <a:srgbClr val="00B050"/>
                </a:solidFill>
                <a:latin typeface="Arial"/>
                <a:ea typeface="Arial"/>
                <a:cs typeface="Arial"/>
                <a:sym typeface="Arial"/>
              </a:rPr>
              <a:t>A</a:t>
            </a:r>
            <a:r>
              <a:rPr lang="en-US" sz="1600" dirty="0">
                <a:solidFill>
                  <a:srgbClr val="002060"/>
                </a:solidFill>
                <a:latin typeface="Arial"/>
                <a:ea typeface="Arial"/>
                <a:cs typeface="Arial"/>
                <a:sym typeface="Arial"/>
              </a:rPr>
              <a:t>nalysis and </a:t>
            </a:r>
            <a:r>
              <a:rPr lang="en-US" sz="1600" dirty="0">
                <a:solidFill>
                  <a:srgbClr val="00B050"/>
                </a:solidFill>
                <a:latin typeface="Arial"/>
                <a:ea typeface="Arial"/>
                <a:cs typeface="Arial"/>
                <a:sym typeface="Arial"/>
              </a:rPr>
              <a:t>R</a:t>
            </a:r>
            <a:r>
              <a:rPr lang="en-US" sz="1600" dirty="0">
                <a:solidFill>
                  <a:srgbClr val="002060"/>
                </a:solidFill>
                <a:latin typeface="Arial"/>
                <a:ea typeface="Arial"/>
                <a:cs typeface="Arial"/>
                <a:sym typeface="Arial"/>
              </a:rPr>
              <a:t>estoration of </a:t>
            </a:r>
            <a:r>
              <a:rPr lang="en-US" sz="1600" dirty="0">
                <a:solidFill>
                  <a:srgbClr val="00B050"/>
                </a:solidFill>
                <a:latin typeface="Arial"/>
                <a:ea typeface="Arial"/>
                <a:cs typeface="Arial"/>
                <a:sym typeface="Arial"/>
              </a:rPr>
              <a:t>Water</a:t>
            </a:r>
            <a:r>
              <a:rPr lang="en-US" sz="1600" dirty="0">
                <a:solidFill>
                  <a:srgbClr val="002060"/>
                </a:solidFill>
                <a:latin typeface="Arial"/>
                <a:ea typeface="Arial"/>
                <a:cs typeface="Arial"/>
                <a:sym typeface="Arial"/>
              </a:rPr>
              <a:t>sheds (</a:t>
            </a:r>
            <a:r>
              <a:rPr lang="en-US" sz="1600" dirty="0">
                <a:solidFill>
                  <a:srgbClr val="227EEE"/>
                </a:solidFill>
                <a:latin typeface="Arial"/>
                <a:ea typeface="Arial"/>
                <a:cs typeface="Arial"/>
                <a:sym typeface="Arial"/>
              </a:rPr>
              <a:t>ClearWater</a:t>
            </a:r>
            <a:r>
              <a:rPr lang="en-US" sz="1600" dirty="0">
                <a:solidFill>
                  <a:srgbClr val="002060"/>
                </a:solidFill>
                <a:latin typeface="Arial"/>
                <a:ea typeface="Arial"/>
                <a:cs typeface="Arial"/>
                <a:sym typeface="Arial"/>
              </a:rPr>
              <a:t>) provides environmental simulation capabilities that leverage existing hydrologic and hydraulic (H&amp;H) models.</a:t>
            </a:r>
            <a:endParaRPr sz="1600" dirty="0"/>
          </a:p>
        </p:txBody>
      </p:sp>
      <p:pic>
        <p:nvPicPr>
          <p:cNvPr id="18" name="Google Shape;397;p15">
            <a:extLst>
              <a:ext uri="{FF2B5EF4-FFF2-40B4-BE49-F238E27FC236}">
                <a16:creationId xmlns:a16="http://schemas.microsoft.com/office/drawing/2014/main" id="{56B164EA-FF82-8B87-880F-B43C828A7720}"/>
              </a:ext>
            </a:extLst>
          </p:cNvPr>
          <p:cNvPicPr preferRelativeResize="0"/>
          <p:nvPr/>
        </p:nvPicPr>
        <p:blipFill rotWithShape="1">
          <a:blip r:embed="rId7">
            <a:alphaModFix/>
          </a:blip>
          <a:srcRect/>
          <a:stretch/>
        </p:blipFill>
        <p:spPr>
          <a:xfrm>
            <a:off x="8032907" y="662402"/>
            <a:ext cx="2223005" cy="1480460"/>
          </a:xfrm>
          <a:prstGeom prst="rect">
            <a:avLst/>
          </a:prstGeom>
          <a:noFill/>
          <a:ln>
            <a:noFill/>
          </a:ln>
        </p:spPr>
      </p:pic>
      <p:pic>
        <p:nvPicPr>
          <p:cNvPr id="19" name="Google Shape;398;p15">
            <a:extLst>
              <a:ext uri="{FF2B5EF4-FFF2-40B4-BE49-F238E27FC236}">
                <a16:creationId xmlns:a16="http://schemas.microsoft.com/office/drawing/2014/main" id="{E152AF5F-87AE-21BD-FC9E-B78842CCF61F}"/>
              </a:ext>
            </a:extLst>
          </p:cNvPr>
          <p:cNvPicPr preferRelativeResize="0"/>
          <p:nvPr/>
        </p:nvPicPr>
        <p:blipFill rotWithShape="1">
          <a:blip r:embed="rId8">
            <a:alphaModFix/>
          </a:blip>
          <a:srcRect/>
          <a:stretch/>
        </p:blipFill>
        <p:spPr>
          <a:xfrm>
            <a:off x="9164465" y="2307021"/>
            <a:ext cx="2724215" cy="1478554"/>
          </a:xfrm>
          <a:prstGeom prst="rect">
            <a:avLst/>
          </a:prstGeom>
          <a:noFill/>
          <a:ln>
            <a:noFill/>
          </a:ln>
        </p:spPr>
      </p:pic>
      <p:pic>
        <p:nvPicPr>
          <p:cNvPr id="20" name="Google Shape;399;p15">
            <a:extLst>
              <a:ext uri="{FF2B5EF4-FFF2-40B4-BE49-F238E27FC236}">
                <a16:creationId xmlns:a16="http://schemas.microsoft.com/office/drawing/2014/main" id="{3BF0A1F6-D751-EBE9-321E-17A36829407F}"/>
              </a:ext>
            </a:extLst>
          </p:cNvPr>
          <p:cNvPicPr preferRelativeResize="0"/>
          <p:nvPr/>
        </p:nvPicPr>
        <p:blipFill rotWithShape="1">
          <a:blip r:embed="rId9">
            <a:alphaModFix/>
          </a:blip>
          <a:srcRect/>
          <a:stretch/>
        </p:blipFill>
        <p:spPr>
          <a:xfrm>
            <a:off x="10251720" y="3812994"/>
            <a:ext cx="1635944" cy="2454057"/>
          </a:xfrm>
          <a:prstGeom prst="rect">
            <a:avLst/>
          </a:prstGeom>
          <a:noFill/>
          <a:ln w="9525" cap="flat" cmpd="sng">
            <a:solidFill>
              <a:schemeClr val="dk1"/>
            </a:solidFill>
            <a:prstDash val="solid"/>
            <a:round/>
            <a:headEnd type="none" w="sm" len="sm"/>
            <a:tailEnd type="none" w="sm" len="sm"/>
          </a:ln>
        </p:spPr>
      </p:pic>
      <p:pic>
        <p:nvPicPr>
          <p:cNvPr id="21" name="Google Shape;400;p15" descr="Figure 6-2. RAS Mapper with Default Results Layers shown.">
            <a:extLst>
              <a:ext uri="{FF2B5EF4-FFF2-40B4-BE49-F238E27FC236}">
                <a16:creationId xmlns:a16="http://schemas.microsoft.com/office/drawing/2014/main" id="{C687B241-F088-2F25-4C96-AA8D4C35338F}"/>
              </a:ext>
            </a:extLst>
          </p:cNvPr>
          <p:cNvPicPr preferRelativeResize="0"/>
          <p:nvPr/>
        </p:nvPicPr>
        <p:blipFill rotWithShape="1">
          <a:blip r:embed="rId10">
            <a:alphaModFix/>
          </a:blip>
          <a:srcRect/>
          <a:stretch/>
        </p:blipFill>
        <p:spPr>
          <a:xfrm>
            <a:off x="6545455" y="4664592"/>
            <a:ext cx="2640387" cy="1480460"/>
          </a:xfrm>
          <a:prstGeom prst="rect">
            <a:avLst/>
          </a:prstGeom>
          <a:noFill/>
          <a:ln>
            <a:noFill/>
          </a:ln>
        </p:spPr>
      </p:pic>
      <p:grpSp>
        <p:nvGrpSpPr>
          <p:cNvPr id="22" name="Google Shape;401;p15">
            <a:extLst>
              <a:ext uri="{FF2B5EF4-FFF2-40B4-BE49-F238E27FC236}">
                <a16:creationId xmlns:a16="http://schemas.microsoft.com/office/drawing/2014/main" id="{0FC368F1-D194-2058-27F2-8D9BA5E0AA1B}"/>
              </a:ext>
            </a:extLst>
          </p:cNvPr>
          <p:cNvGrpSpPr/>
          <p:nvPr/>
        </p:nvGrpSpPr>
        <p:grpSpPr>
          <a:xfrm>
            <a:off x="6543762" y="3041277"/>
            <a:ext cx="1650676" cy="1478554"/>
            <a:chOff x="6224584" y="1859976"/>
            <a:chExt cx="2498376" cy="2237861"/>
          </a:xfrm>
        </p:grpSpPr>
        <p:sp>
          <p:nvSpPr>
            <p:cNvPr id="23" name="Google Shape;402;p15">
              <a:extLst>
                <a:ext uri="{FF2B5EF4-FFF2-40B4-BE49-F238E27FC236}">
                  <a16:creationId xmlns:a16="http://schemas.microsoft.com/office/drawing/2014/main" id="{479B0465-B7BD-172C-B671-D8E2276D1C6D}"/>
                </a:ext>
              </a:extLst>
            </p:cNvPr>
            <p:cNvSpPr/>
            <p:nvPr/>
          </p:nvSpPr>
          <p:spPr>
            <a:xfrm>
              <a:off x="6745375" y="3465725"/>
              <a:ext cx="705487" cy="3108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4" name="Google Shape;403;p15">
              <a:extLst>
                <a:ext uri="{FF2B5EF4-FFF2-40B4-BE49-F238E27FC236}">
                  <a16:creationId xmlns:a16="http://schemas.microsoft.com/office/drawing/2014/main" id="{FC74F1A9-969B-C96A-CD6A-706432858F23}"/>
                </a:ext>
              </a:extLst>
            </p:cNvPr>
            <p:cNvGrpSpPr/>
            <p:nvPr/>
          </p:nvGrpSpPr>
          <p:grpSpPr>
            <a:xfrm>
              <a:off x="6224584" y="1859976"/>
              <a:ext cx="2498376" cy="2237861"/>
              <a:chOff x="6224584" y="1859976"/>
              <a:chExt cx="2498376" cy="2237861"/>
            </a:xfrm>
          </p:grpSpPr>
          <p:pic>
            <p:nvPicPr>
              <p:cNvPr id="25" name="Google Shape;404;p15" descr="w2">
                <a:extLst>
                  <a:ext uri="{FF2B5EF4-FFF2-40B4-BE49-F238E27FC236}">
                    <a16:creationId xmlns:a16="http://schemas.microsoft.com/office/drawing/2014/main" id="{D2AE5BBC-C24C-709A-A65C-B6D9805A9ED3}"/>
                  </a:ext>
                </a:extLst>
              </p:cNvPr>
              <p:cNvPicPr preferRelativeResize="0"/>
              <p:nvPr/>
            </p:nvPicPr>
            <p:blipFill rotWithShape="1">
              <a:blip r:embed="rId11">
                <a:alphaModFix/>
              </a:blip>
              <a:srcRect/>
              <a:stretch/>
            </p:blipFill>
            <p:spPr>
              <a:xfrm>
                <a:off x="6224584" y="1859976"/>
                <a:ext cx="2476079" cy="2237861"/>
              </a:xfrm>
              <a:prstGeom prst="rect">
                <a:avLst/>
              </a:prstGeom>
              <a:noFill/>
              <a:ln>
                <a:noFill/>
              </a:ln>
            </p:spPr>
          </p:pic>
          <p:sp>
            <p:nvSpPr>
              <p:cNvPr id="26" name="Google Shape;405;p15">
                <a:extLst>
                  <a:ext uri="{FF2B5EF4-FFF2-40B4-BE49-F238E27FC236}">
                    <a16:creationId xmlns:a16="http://schemas.microsoft.com/office/drawing/2014/main" id="{6DCD4E61-FE30-4189-DCC9-BE9AA24F02B1}"/>
                  </a:ext>
                </a:extLst>
              </p:cNvPr>
              <p:cNvSpPr txBox="1"/>
              <p:nvPr/>
            </p:nvSpPr>
            <p:spPr>
              <a:xfrm>
                <a:off x="8145058" y="3154748"/>
                <a:ext cx="577902" cy="169277"/>
              </a:xfrm>
              <a:prstGeom prst="rect">
                <a:avLst/>
              </a:prstGeom>
              <a:solidFill>
                <a:schemeClr val="lt1"/>
              </a:solidFill>
              <a:ln>
                <a:noFill/>
              </a:ln>
            </p:spPr>
            <p:txBody>
              <a:bodyPr spcFirstLastPara="1" wrap="square" lIns="0" tIns="45700" rIns="91425" bIns="0" anchor="t" anchorCtr="0">
                <a:spAutoFit/>
              </a:bodyPr>
              <a:lstStyle/>
              <a:p>
                <a:pPr marL="0" marR="0" lvl="0" indent="0" algn="l" rtl="0">
                  <a:lnSpc>
                    <a:spcPct val="100000"/>
                  </a:lnSpc>
                  <a:spcBef>
                    <a:spcPts val="0"/>
                  </a:spcBef>
                  <a:spcAft>
                    <a:spcPts val="0"/>
                  </a:spcAft>
                  <a:buClr>
                    <a:srgbClr val="000000"/>
                  </a:buClr>
                  <a:buSzPts val="800"/>
                  <a:buFont typeface="Verdana"/>
                  <a:buNone/>
                </a:pPr>
                <a:r>
                  <a:rPr lang="en-US" sz="800" b="0" i="0" u="none" strike="noStrike" cap="none">
                    <a:solidFill>
                      <a:srgbClr val="000000"/>
                    </a:solidFill>
                    <a:latin typeface="Verdana"/>
                    <a:ea typeface="Verdana"/>
                    <a:cs typeface="Verdana"/>
                    <a:sym typeface="Verdana"/>
                  </a:rPr>
                  <a:t>Estuary</a:t>
                </a:r>
                <a:endParaRPr/>
              </a:p>
            </p:txBody>
          </p:sp>
        </p:grpSp>
      </p:grpSp>
      <p:pic>
        <p:nvPicPr>
          <p:cNvPr id="27" name="Google Shape;406;p15" descr="A picture containing cake, birthday, indoor, decorated&#10;&#10;Description automatically generated">
            <a:extLst>
              <a:ext uri="{FF2B5EF4-FFF2-40B4-BE49-F238E27FC236}">
                <a16:creationId xmlns:a16="http://schemas.microsoft.com/office/drawing/2014/main" id="{900913FF-00D3-9C37-E25E-3D6E0A9BC0D6}"/>
              </a:ext>
            </a:extLst>
          </p:cNvPr>
          <p:cNvPicPr preferRelativeResize="0"/>
          <p:nvPr/>
        </p:nvPicPr>
        <p:blipFill rotWithShape="1">
          <a:blip r:embed="rId12">
            <a:alphaModFix/>
          </a:blip>
          <a:srcRect/>
          <a:stretch/>
        </p:blipFill>
        <p:spPr>
          <a:xfrm>
            <a:off x="7334958" y="1554354"/>
            <a:ext cx="3470215" cy="4910866"/>
          </a:xfrm>
          <a:prstGeom prst="rect">
            <a:avLst/>
          </a:prstGeom>
          <a:noFill/>
          <a:ln>
            <a:noFill/>
          </a:ln>
        </p:spPr>
      </p:pic>
      <p:sp>
        <p:nvSpPr>
          <p:cNvPr id="28" name="Google Shape;407;p15">
            <a:extLst>
              <a:ext uri="{FF2B5EF4-FFF2-40B4-BE49-F238E27FC236}">
                <a16:creationId xmlns:a16="http://schemas.microsoft.com/office/drawing/2014/main" id="{DA9BD47B-7A1E-D06B-9E9E-04EA0434A930}"/>
              </a:ext>
            </a:extLst>
          </p:cNvPr>
          <p:cNvSpPr txBox="1"/>
          <p:nvPr/>
        </p:nvSpPr>
        <p:spPr>
          <a:xfrm>
            <a:off x="10184105" y="154332"/>
            <a:ext cx="1933075" cy="2190196"/>
          </a:xfrm>
          <a:prstGeom prst="rect">
            <a:avLst/>
          </a:prstGeom>
          <a:solidFill>
            <a:schemeClr val="lt2">
              <a:alpha val="0"/>
            </a:schemeClr>
          </a:solidFill>
          <a:ln>
            <a:noFill/>
          </a:ln>
        </p:spPr>
        <p:txBody>
          <a:bodyPr spcFirstLastPara="1" wrap="square" lIns="91425" tIns="91425" rIns="91425" bIns="45700" anchor="t" anchorCtr="0">
            <a:noAutofit/>
          </a:bodyPr>
          <a:lstStyle/>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Temperature</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Nutrients</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Dissolved Oxygen</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Algae</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Metals</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Contaminants</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Riparian Vegetation</a:t>
            </a:r>
            <a:endParaRPr dirty="0"/>
          </a:p>
        </p:txBody>
      </p:sp>
      <p:sp>
        <p:nvSpPr>
          <p:cNvPr id="2" name="TextBox 1">
            <a:extLst>
              <a:ext uri="{FF2B5EF4-FFF2-40B4-BE49-F238E27FC236}">
                <a16:creationId xmlns:a16="http://schemas.microsoft.com/office/drawing/2014/main" id="{173D0CC6-DE72-C72C-E176-3F228F3B5745}"/>
              </a:ext>
            </a:extLst>
          </p:cNvPr>
          <p:cNvSpPr txBox="1"/>
          <p:nvPr/>
        </p:nvSpPr>
        <p:spPr>
          <a:xfrm>
            <a:off x="8542298" y="6306301"/>
            <a:ext cx="3048555" cy="276999"/>
          </a:xfrm>
          <a:prstGeom prst="rect">
            <a:avLst/>
          </a:prstGeom>
          <a:noFill/>
        </p:spPr>
        <p:txBody>
          <a:bodyPr wrap="square" rtlCol="0">
            <a:spAutoFit/>
          </a:bodyPr>
          <a:lstStyle/>
          <a:p>
            <a:pPr algn="ctr"/>
            <a:r>
              <a:rPr lang="en-US" sz="1200" dirty="0"/>
              <a:t>Schematic: Lauren Melendez, ERDC</a:t>
            </a:r>
          </a:p>
        </p:txBody>
      </p:sp>
    </p:spTree>
    <p:extLst>
      <p:ext uri="{BB962C8B-B14F-4D97-AF65-F5344CB8AC3E}">
        <p14:creationId xmlns:p14="http://schemas.microsoft.com/office/powerpoint/2010/main" val="919630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7BA21-01A5-C94A-88CD-003872A46789}"/>
              </a:ext>
            </a:extLst>
          </p:cNvPr>
          <p:cNvPicPr>
            <a:picLocks noChangeAspect="1"/>
          </p:cNvPicPr>
          <p:nvPr/>
        </p:nvPicPr>
        <p:blipFill>
          <a:blip r:embed="rId3"/>
          <a:stretch>
            <a:fillRect/>
          </a:stretch>
        </p:blipFill>
        <p:spPr>
          <a:xfrm>
            <a:off x="7335693" y="2597670"/>
            <a:ext cx="4385256" cy="3650726"/>
          </a:xfrm>
          <a:prstGeom prst="rect">
            <a:avLst/>
          </a:prstGeom>
        </p:spPr>
      </p:pic>
      <p:pic>
        <p:nvPicPr>
          <p:cNvPr id="9" name="Picture 4" descr="Figure 6-2. RAS Mapper with Default Results Layers shown.">
            <a:extLst>
              <a:ext uri="{FF2B5EF4-FFF2-40B4-BE49-F238E27FC236}">
                <a16:creationId xmlns:a16="http://schemas.microsoft.com/office/drawing/2014/main" id="{DFA6C976-E355-E64D-B651-6D7E32AB9F4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35693" y="388414"/>
            <a:ext cx="4385256" cy="2477669"/>
          </a:xfrm>
          <a:prstGeom prst="rect">
            <a:avLst/>
          </a:prstGeom>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54309" y="237834"/>
            <a:ext cx="7012107" cy="558697"/>
          </a:xfrm>
          <a:noFill/>
          <a:ln>
            <a:noFill/>
          </a:ln>
        </p:spPr>
        <p:txBody>
          <a:bodyPr spcFirstLastPara="1" wrap="square" lIns="91425" tIns="45700" rIns="91425" bIns="45700" anchor="ctr" anchorCtr="0">
            <a:noAutofit/>
          </a:bodyPr>
          <a:lstStyle/>
          <a:p>
            <a:pPr algn="ctr"/>
            <a:r>
              <a:rPr lang="en-US" sz="2400" dirty="0">
                <a:solidFill>
                  <a:schemeClr val="tx1"/>
                </a:solidFill>
                <a:latin typeface="+mj-lt"/>
                <a:cs typeface="Times New Roman" panose="02020603050405020304" pitchFamily="18" charset="0"/>
              </a:rPr>
              <a:t>HEC-RAS-2D: Hydrodynamic Simulations</a:t>
            </a:r>
          </a:p>
        </p:txBody>
      </p:sp>
      <p:sp>
        <p:nvSpPr>
          <p:cNvPr id="8" name="Content Placeholder 2">
            <a:extLst>
              <a:ext uri="{FF2B5EF4-FFF2-40B4-BE49-F238E27FC236}">
                <a16:creationId xmlns:a16="http://schemas.microsoft.com/office/drawing/2014/main" id="{ECB0C43E-AE95-B3E8-85A8-6C68FF31DA31}"/>
              </a:ext>
            </a:extLst>
          </p:cNvPr>
          <p:cNvSpPr>
            <a:spLocks noGrp="1"/>
          </p:cNvSpPr>
          <p:nvPr>
            <p:ph sz="half" idx="1"/>
          </p:nvPr>
        </p:nvSpPr>
        <p:spPr>
          <a:xfrm>
            <a:off x="254310" y="746479"/>
            <a:ext cx="7081384" cy="5622048"/>
          </a:xfrm>
        </p:spPr>
        <p:txBody>
          <a:bodyPr vert="horz" lIns="91440" tIns="45720" rIns="91440" bIns="45720" rtlCol="0" anchor="t">
            <a:normAutofit fontScale="85000" lnSpcReduction="10000"/>
          </a:bodyPr>
          <a:lstStyle/>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mn-lt"/>
                <a:cs typeface="Arial" charset="0"/>
              </a:rPr>
              <a:t>HEC-RAS can perform two-dimensional (2D) hydrodynamic routing within the unsteady flow analysis portion of the program.</a:t>
            </a:r>
          </a:p>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mn-lt"/>
                <a:cs typeface="Arial" charset="0"/>
              </a:rPr>
              <a:t>2D flow areas in HEC-RAS can be used in several ways. The following are examples of how 2D flow areas can be used to support modeling with HEC-RAS:</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Detailed 2D channel modeling</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Detailed 2D channel and floodplain modeling</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Multiple 2D flow areas in the same geometry</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Directly connect multiple 2D flow areas with hydraulic structures</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Mixed flow regime. The 2D capability (as well as the 1D) can handle supercritical and subcritical flow, as well as the flow transitions from subcritical to super critical and super critical to subcritical (hydraulic jumps).</a:t>
            </a:r>
          </a:p>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mn-lt"/>
                <a:cs typeface="Arial" charset="0"/>
              </a:rPr>
              <a:t>2D flow modeling is accomplished by adding 2D flow area elements into the HEC-RAS model in the same manner as adding a storage area.</a:t>
            </a:r>
          </a:p>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mn-lt"/>
                <a:cs typeface="Arial" charset="0"/>
              </a:rPr>
              <a:t>A 2D flow area is added by following these steps:</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Drawing a 2D flow area polygon</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Developing the 2D computational mesh</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Linking the 2D flow areas to 1D model elements and/or directly connecting boundary conditions to the 2D areas.</a:t>
            </a:r>
          </a:p>
        </p:txBody>
      </p:sp>
    </p:spTree>
    <p:extLst>
      <p:ext uri="{BB962C8B-B14F-4D97-AF65-F5344CB8AC3E}">
        <p14:creationId xmlns:p14="http://schemas.microsoft.com/office/powerpoint/2010/main" val="2640083568"/>
      </p:ext>
    </p:extLst>
  </p:cSld>
  <p:clrMapOvr>
    <a:masterClrMapping/>
  </p:clrMapOvr>
  <mc:AlternateContent xmlns:mc="http://schemas.openxmlformats.org/markup-compatibility/2006" xmlns:p14="http://schemas.microsoft.com/office/powerpoint/2010/main">
    <mc:Choice Requires="p14">
      <p:transition spd="slow" p14:dur="2000" advTm="126048"/>
    </mc:Choice>
    <mc:Fallback xmlns="">
      <p:transition spd="slow" advTm="12604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62613"/>
            <a:ext cx="11734799" cy="494467"/>
          </a:xfrm>
          <a:noFill/>
          <a:ln>
            <a:noFill/>
          </a:ln>
        </p:spPr>
        <p:txBody>
          <a:bodyPr spcFirstLastPara="1" wrap="square" lIns="91425" tIns="45700" rIns="91425" bIns="45700" anchor="ctr" anchorCtr="0">
            <a:noAutofit/>
          </a:bodyPr>
          <a:lstStyle/>
          <a:p>
            <a:pPr algn="ctr"/>
            <a:r>
              <a:rPr lang="en-US" sz="2400" dirty="0">
                <a:solidFill>
                  <a:schemeClr val="tx1"/>
                </a:solidFill>
                <a:latin typeface="+mj-lt"/>
                <a:cs typeface="Times New Roman" panose="02020603050405020304" pitchFamily="18" charset="0"/>
              </a:rPr>
              <a:t>ClearWater-Riverine</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4" y="757080"/>
            <a:ext cx="8381999" cy="5408193"/>
          </a:xfrm>
          <a:noFill/>
          <a:ln>
            <a:noFill/>
          </a:ln>
        </p:spPr>
        <p:txBody>
          <a:bodyPr spcFirstLastPara="1" vert="horz" wrap="square" lIns="91440" tIns="45720" rIns="91440" bIns="45720" rtlCol="0" anchor="t" anchorCtr="0">
            <a:normAutofit/>
          </a:bodyPr>
          <a:lstStyle/>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The ERDC Environmental Laboratory (ERDC-EL) is developing a state-of-the-art water quality modeling system, Clearwater-Riverine, that simulates temperature and advanced nutrient cycling in branching river systems and floodplains, incorporating hydrodynamic, water quality, and meteorologic inputs from multiple data sources and models.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ClearWater-Riverine will enable the evaluation of system vulnerabilities and identification of adaptation pathways to improve the resilience of floodplain ecosystems to environmental stresses, which include increasing frequency and intensity of extreme precipitation events and decreasing freshwater flows.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Water quality kinetics, heat budget, and transport simulation capabilities in ClearWater-Riverine are furnished by ERDC's ClearWater modules. </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The ClearWater-Riverine framework links the capabilities provided by the ClearWater modules and advection-diffusion engine with the two-dimensional (2D) HEC-RAS model. </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HEC-RAS models have been developed for most of the watersheds around the world. By leveraging these existing models, ClearWater-Riverine provides a cost-effective, data-driven tool for impact assessment, planning studies, and the restoration and management of aquatic ecosystems.</a:t>
            </a:r>
          </a:p>
        </p:txBody>
      </p:sp>
      <p:sp>
        <p:nvSpPr>
          <p:cNvPr id="2" name="TextBox 1">
            <a:extLst>
              <a:ext uri="{FF2B5EF4-FFF2-40B4-BE49-F238E27FC236}">
                <a16:creationId xmlns:a16="http://schemas.microsoft.com/office/drawing/2014/main" id="{8A0798FA-DB0C-5D18-42FA-27B3DD1ACA62}"/>
              </a:ext>
            </a:extLst>
          </p:cNvPr>
          <p:cNvSpPr txBox="1"/>
          <p:nvPr/>
        </p:nvSpPr>
        <p:spPr>
          <a:xfrm>
            <a:off x="8769370" y="5255175"/>
            <a:ext cx="3048555" cy="307777"/>
          </a:xfrm>
          <a:prstGeom prst="rect">
            <a:avLst/>
          </a:prstGeom>
          <a:noFill/>
        </p:spPr>
        <p:txBody>
          <a:bodyPr wrap="square" rtlCol="0">
            <a:spAutoFit/>
          </a:bodyPr>
          <a:lstStyle/>
          <a:p>
            <a:pPr algn="ctr"/>
            <a:r>
              <a:rPr lang="en-US" dirty="0"/>
              <a:t>Source: https://unsplash.com/</a:t>
            </a:r>
          </a:p>
        </p:txBody>
      </p:sp>
      <p:pic>
        <p:nvPicPr>
          <p:cNvPr id="6" name="Picture 5" descr="A picture containing tree, outdoor, nature, rock&#10;&#10;Description automatically generated">
            <a:extLst>
              <a:ext uri="{FF2B5EF4-FFF2-40B4-BE49-F238E27FC236}">
                <a16:creationId xmlns:a16="http://schemas.microsoft.com/office/drawing/2014/main" id="{698DCF9B-0573-0156-C4A6-0179C4641607}"/>
              </a:ext>
            </a:extLst>
          </p:cNvPr>
          <p:cNvPicPr>
            <a:picLocks noChangeAspect="1"/>
          </p:cNvPicPr>
          <p:nvPr/>
        </p:nvPicPr>
        <p:blipFill>
          <a:blip r:embed="rId2"/>
          <a:stretch>
            <a:fillRect/>
          </a:stretch>
        </p:blipFill>
        <p:spPr>
          <a:xfrm>
            <a:off x="8769370" y="691642"/>
            <a:ext cx="3030325" cy="4545487"/>
          </a:xfrm>
          <a:prstGeom prst="rect">
            <a:avLst/>
          </a:prstGeom>
        </p:spPr>
      </p:pic>
    </p:spTree>
    <p:extLst>
      <p:ext uri="{BB962C8B-B14F-4D97-AF65-F5344CB8AC3E}">
        <p14:creationId xmlns:p14="http://schemas.microsoft.com/office/powerpoint/2010/main" val="1501489703"/>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142866" y="262613"/>
            <a:ext cx="11827461" cy="494467"/>
          </a:xfrm>
          <a:noFill/>
          <a:ln>
            <a:noFill/>
          </a:ln>
        </p:spPr>
        <p:txBody>
          <a:bodyPr spcFirstLastPara="1" wrap="square" lIns="91425" tIns="45700" rIns="91425" bIns="45700" anchor="ctr" anchorCtr="0">
            <a:noAutofit/>
          </a:bodyPr>
          <a:lstStyle/>
          <a:p>
            <a:pPr algn="ctr"/>
            <a:r>
              <a:rPr lang="en-US" sz="2400" dirty="0">
                <a:solidFill>
                  <a:schemeClr val="tx1"/>
                </a:solidFill>
                <a:latin typeface="+mj-lt"/>
                <a:cs typeface="Times New Roman" panose="02020603050405020304" pitchFamily="18" charset="0"/>
              </a:rPr>
              <a:t>ClearWater-Riverine: 2D Water Quality Modeling with HEC-RAS </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3" y="757080"/>
            <a:ext cx="7730836" cy="5422047"/>
          </a:xfrm>
          <a:noFill/>
          <a:ln>
            <a:noFill/>
          </a:ln>
        </p:spPr>
        <p:txBody>
          <a:bodyPr spcFirstLastPara="1" vert="horz" wrap="square" lIns="91440" tIns="45720" rIns="91440" bIns="45720" rtlCol="0" anchor="t" anchorCtr="0">
            <a:normAutofit lnSpcReduction="10000"/>
          </a:bodyPr>
          <a:lstStyle/>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Inputs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HEC-RAS-2D Model Data</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Volumetric flows, velocities, depths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Model grid (bathymetry)</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Observed meteorology and water quality time series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ClearWater water quality modules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Compute heat budget and constituent kinetics for each cell</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Water Quality Engine</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Computes advection-diffusion across the model grid at each time step</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Outputs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Time series of 2D water quality grids, one time series per variable</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Time series of simulated hydrodynamic and water quality data at user-selected locations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Framework</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Controls model input and output</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Controls the computational, input, and output time steps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Controls simulation across the model grid</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Coordinates engine, modules, and data</a:t>
            </a:r>
          </a:p>
          <a:p>
            <a:pPr marL="228600" indent="-228600">
              <a:lnSpc>
                <a:spcPct val="130000"/>
              </a:lnSpc>
              <a:spcBef>
                <a:spcPts val="0"/>
              </a:spcBef>
              <a:buClr>
                <a:srgbClr val="000000"/>
              </a:buClr>
              <a:buFont typeface="Arial" panose="020B0604020202020204" pitchFamily="34" charset="0"/>
              <a:buChar char="•"/>
            </a:pPr>
            <a:endParaRPr lang="en-US" sz="1600" b="0" dirty="0">
              <a:solidFill>
                <a:schemeClr val="tx1"/>
              </a:solidFill>
              <a:latin typeface="+mn-lt"/>
              <a:cs typeface="Arial" charset="0"/>
            </a:endParaRPr>
          </a:p>
          <a:p>
            <a:pPr marL="228600" indent="-228600">
              <a:lnSpc>
                <a:spcPct val="130000"/>
              </a:lnSpc>
              <a:spcBef>
                <a:spcPts val="0"/>
              </a:spcBef>
              <a:buClr>
                <a:srgbClr val="000000"/>
              </a:buClr>
              <a:buFont typeface="Arial" panose="020B0604020202020204" pitchFamily="34" charset="0"/>
              <a:buChar char="•"/>
            </a:pPr>
            <a:endParaRPr lang="en-US" sz="1600" b="0" dirty="0">
              <a:solidFill>
                <a:schemeClr val="tx1"/>
              </a:solidFill>
              <a:latin typeface="+mn-lt"/>
              <a:cs typeface="Arial" charset="0"/>
            </a:endParaRPr>
          </a:p>
        </p:txBody>
      </p:sp>
      <p:pic>
        <p:nvPicPr>
          <p:cNvPr id="5" name="Picture 4">
            <a:extLst>
              <a:ext uri="{FF2B5EF4-FFF2-40B4-BE49-F238E27FC236}">
                <a16:creationId xmlns:a16="http://schemas.microsoft.com/office/drawing/2014/main" id="{03895899-5BFF-F796-712B-8F1077516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2291" y="757080"/>
            <a:ext cx="4225636" cy="5466038"/>
          </a:xfrm>
          <a:prstGeom prst="rect">
            <a:avLst/>
          </a:prstGeom>
        </p:spPr>
      </p:pic>
    </p:spTree>
    <p:extLst>
      <p:ext uri="{BB962C8B-B14F-4D97-AF65-F5344CB8AC3E}">
        <p14:creationId xmlns:p14="http://schemas.microsoft.com/office/powerpoint/2010/main" val="2705585501"/>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2460"/>
            <a:ext cx="11817927" cy="807720"/>
          </a:xfrm>
        </p:spPr>
        <p:txBody>
          <a:bodyPr>
            <a:noAutofit/>
          </a:bodyPr>
          <a:lstStyle/>
          <a:p>
            <a:pPr algn="ctr"/>
            <a:r>
              <a:rPr lang="en-US" sz="2000" dirty="0"/>
              <a:t>ClearWater-Riverine:</a:t>
            </a:r>
            <a:br>
              <a:rPr lang="en-US" sz="2000" dirty="0"/>
            </a:br>
            <a:r>
              <a:rPr lang="en-US" sz="2000" dirty="0"/>
              <a:t>E. Coli Transport in the Ohio River</a:t>
            </a:r>
            <a:endParaRPr lang="en-US" sz="1800" dirty="0"/>
          </a:p>
        </p:txBody>
      </p:sp>
      <p:pic>
        <p:nvPicPr>
          <p:cNvPr id="19" name="Picture 18" descr="A picture containing map&#10;&#10;Description automatically generated">
            <a:extLst>
              <a:ext uri="{FF2B5EF4-FFF2-40B4-BE49-F238E27FC236}">
                <a16:creationId xmlns:a16="http://schemas.microsoft.com/office/drawing/2014/main" id="{F4C9C7F1-FFA3-F9E2-BBFC-7789EBB8E5A4}"/>
              </a:ext>
            </a:extLst>
          </p:cNvPr>
          <p:cNvPicPr>
            <a:picLocks noChangeAspect="1"/>
          </p:cNvPicPr>
          <p:nvPr/>
        </p:nvPicPr>
        <p:blipFill>
          <a:blip r:embed="rId2"/>
          <a:stretch>
            <a:fillRect/>
          </a:stretch>
        </p:blipFill>
        <p:spPr>
          <a:xfrm>
            <a:off x="924560" y="1127958"/>
            <a:ext cx="10626962" cy="5313481"/>
          </a:xfrm>
          <a:prstGeom prst="rect">
            <a:avLst/>
          </a:prstGeom>
        </p:spPr>
      </p:pic>
    </p:spTree>
    <p:extLst>
      <p:ext uri="{BB962C8B-B14F-4D97-AF65-F5344CB8AC3E}">
        <p14:creationId xmlns:p14="http://schemas.microsoft.com/office/powerpoint/2010/main" val="2527210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2460"/>
            <a:ext cx="11799522" cy="807720"/>
          </a:xfrm>
        </p:spPr>
        <p:txBody>
          <a:bodyPr>
            <a:noAutofit/>
          </a:bodyPr>
          <a:lstStyle/>
          <a:p>
            <a:pPr algn="ctr"/>
            <a:r>
              <a:rPr lang="en-US" sz="2400" dirty="0"/>
              <a:t>ClearWater-Riverine:</a:t>
            </a:r>
            <a:br>
              <a:rPr lang="en-US" sz="2400" dirty="0"/>
            </a:br>
            <a:r>
              <a:rPr lang="en-US" sz="2000" dirty="0"/>
              <a:t>Comparison of ClearWater-Riverine (left) with the EFDC model (right)</a:t>
            </a:r>
          </a:p>
        </p:txBody>
      </p:sp>
      <p:pic>
        <p:nvPicPr>
          <p:cNvPr id="14" name="Picture 13" descr="A picture containing diagram&#10;&#10;Description automatically generated">
            <a:extLst>
              <a:ext uri="{FF2B5EF4-FFF2-40B4-BE49-F238E27FC236}">
                <a16:creationId xmlns:a16="http://schemas.microsoft.com/office/drawing/2014/main" id="{AFD5DB90-3585-4176-588C-7343AD1485D2}"/>
              </a:ext>
            </a:extLst>
          </p:cNvPr>
          <p:cNvPicPr>
            <a:picLocks noChangeAspect="1"/>
          </p:cNvPicPr>
          <p:nvPr/>
        </p:nvPicPr>
        <p:blipFill>
          <a:blip r:embed="rId2"/>
          <a:stretch>
            <a:fillRect/>
          </a:stretch>
        </p:blipFill>
        <p:spPr>
          <a:xfrm>
            <a:off x="352329" y="1327149"/>
            <a:ext cx="11599593" cy="4799331"/>
          </a:xfrm>
          <a:prstGeom prst="rect">
            <a:avLst/>
          </a:prstGeom>
        </p:spPr>
      </p:pic>
    </p:spTree>
    <p:extLst>
      <p:ext uri="{BB962C8B-B14F-4D97-AF65-F5344CB8AC3E}">
        <p14:creationId xmlns:p14="http://schemas.microsoft.com/office/powerpoint/2010/main" val="3269523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62613"/>
            <a:ext cx="11734799" cy="494467"/>
          </a:xfrm>
          <a:noFill/>
          <a:ln>
            <a:noFill/>
          </a:ln>
        </p:spPr>
        <p:txBody>
          <a:bodyPr spcFirstLastPara="1" wrap="square" lIns="91425" tIns="45700" rIns="91425" bIns="45700" anchor="ctr" anchorCtr="0">
            <a:noAutofit/>
          </a:bodyPr>
          <a:lstStyle/>
          <a:p>
            <a:pPr algn="ctr"/>
            <a:r>
              <a:rPr lang="en-US" sz="2400" dirty="0">
                <a:solidFill>
                  <a:schemeClr val="tx1"/>
                </a:solidFill>
                <a:latin typeface="+mj-lt"/>
                <a:cs typeface="Times New Roman" panose="02020603050405020304" pitchFamily="18" charset="0"/>
              </a:rPr>
              <a:t>Summary</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4" y="757080"/>
            <a:ext cx="8328492" cy="5408193"/>
          </a:xfrm>
          <a:noFill/>
          <a:ln>
            <a:noFill/>
          </a:ln>
        </p:spPr>
        <p:txBody>
          <a:bodyPr spcFirstLastPara="1" vert="horz" wrap="square" lIns="91440" tIns="45720" rIns="91440" bIns="45720" rtlCol="0" anchor="t" anchorCtr="0">
            <a:noAutofit/>
          </a:bodyPr>
          <a:lstStyle/>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ClearWater is developed using the Python language, leveraging the xarray, pandas, holoviews, numpy, h5py, and other libraries in the Python ecosystem. It is deployed using a Jupyter notebook with holoviews-based widgets, plots, and animations.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Benefits: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HEC-RAS models provide detailed river hydraulics data and maps (flow, velocity, and water levels). It is widely deployed (100,000 downloads per year), with calibrated hydraulic models already applied to almost all rivers and streams in the United States and many of the rivers around the world.</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HEC-RAS is often applied on ecosystem restoration projects to determine the timing and magnitude of water levels and velocities.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ClearWater-Riverine’s water quality simulation capabilities can enhance these projects, helping to understand the effects of the flow of nutrients, heat, and contaminants through aquatic ecosystem.</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ClearWater-Riverine leverages the capabilities and wide deployment of HEC-RAS to build water quality models for complex river systems.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ClearWater-Riverine provides the foundation for an Ecohydrology Engineering Design Tool for Nature-Based Features (NBF) design.</a:t>
            </a:r>
          </a:p>
          <a:p>
            <a:pPr marL="228600" indent="-228600">
              <a:lnSpc>
                <a:spcPct val="130000"/>
              </a:lnSpc>
              <a:spcBef>
                <a:spcPts val="0"/>
              </a:spcBef>
              <a:buClr>
                <a:srgbClr val="000000"/>
              </a:buClr>
              <a:buFont typeface="Arial" panose="020B0604020202020204" pitchFamily="34" charset="0"/>
              <a:buChar char="•"/>
            </a:pPr>
            <a:endParaRPr lang="en-US" sz="1600" b="0" dirty="0">
              <a:solidFill>
                <a:schemeClr val="tx1"/>
              </a:solidFill>
              <a:latin typeface="+mn-lt"/>
              <a:cs typeface="Arial" charset="0"/>
            </a:endParaRPr>
          </a:p>
          <a:p>
            <a:pPr marL="228600" indent="-228600">
              <a:lnSpc>
                <a:spcPct val="130000"/>
              </a:lnSpc>
              <a:spcBef>
                <a:spcPts val="0"/>
              </a:spcBef>
              <a:buClr>
                <a:srgbClr val="000000"/>
              </a:buClr>
              <a:buFont typeface="Arial" panose="020B0604020202020204" pitchFamily="34" charset="0"/>
              <a:buChar char="•"/>
            </a:pPr>
            <a:endParaRPr lang="en-US" sz="1600" b="0" dirty="0">
              <a:solidFill>
                <a:schemeClr val="tx1"/>
              </a:solidFill>
              <a:latin typeface="+mn-lt"/>
              <a:cs typeface="Arial" charset="0"/>
            </a:endParaRPr>
          </a:p>
        </p:txBody>
      </p:sp>
      <p:sp>
        <p:nvSpPr>
          <p:cNvPr id="2" name="TextBox 1">
            <a:extLst>
              <a:ext uri="{FF2B5EF4-FFF2-40B4-BE49-F238E27FC236}">
                <a16:creationId xmlns:a16="http://schemas.microsoft.com/office/drawing/2014/main" id="{41BE90ED-C383-66D7-4F68-1A018CFCB0D1}"/>
              </a:ext>
            </a:extLst>
          </p:cNvPr>
          <p:cNvSpPr txBox="1"/>
          <p:nvPr/>
        </p:nvSpPr>
        <p:spPr>
          <a:xfrm>
            <a:off x="8811410" y="5279553"/>
            <a:ext cx="3048555" cy="307777"/>
          </a:xfrm>
          <a:prstGeom prst="rect">
            <a:avLst/>
          </a:prstGeom>
          <a:noFill/>
        </p:spPr>
        <p:txBody>
          <a:bodyPr wrap="square" rtlCol="0">
            <a:spAutoFit/>
          </a:bodyPr>
          <a:lstStyle/>
          <a:p>
            <a:pPr algn="ctr"/>
            <a:r>
              <a:rPr lang="en-US" dirty="0"/>
              <a:t>Source: https://unsplash.com/</a:t>
            </a:r>
          </a:p>
        </p:txBody>
      </p:sp>
      <p:pic>
        <p:nvPicPr>
          <p:cNvPr id="6" name="Picture 5" descr="A picture containing outdoor, sky, water, tree&#10;&#10;Description automatically generated">
            <a:extLst>
              <a:ext uri="{FF2B5EF4-FFF2-40B4-BE49-F238E27FC236}">
                <a16:creationId xmlns:a16="http://schemas.microsoft.com/office/drawing/2014/main" id="{AAAC4C7C-2B64-D4B3-DB26-E4602106E87E}"/>
              </a:ext>
            </a:extLst>
          </p:cNvPr>
          <p:cNvPicPr>
            <a:picLocks noChangeAspect="1"/>
          </p:cNvPicPr>
          <p:nvPr/>
        </p:nvPicPr>
        <p:blipFill>
          <a:blip r:embed="rId2"/>
          <a:stretch>
            <a:fillRect/>
          </a:stretch>
        </p:blipFill>
        <p:spPr>
          <a:xfrm>
            <a:off x="8855188" y="828511"/>
            <a:ext cx="2939330" cy="4408995"/>
          </a:xfrm>
          <a:prstGeom prst="rect">
            <a:avLst/>
          </a:prstGeom>
        </p:spPr>
      </p:pic>
    </p:spTree>
    <p:extLst>
      <p:ext uri="{BB962C8B-B14F-4D97-AF65-F5344CB8AC3E}">
        <p14:creationId xmlns:p14="http://schemas.microsoft.com/office/powerpoint/2010/main" val="24614321"/>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theme/theme1.xml><?xml version="1.0" encoding="utf-8"?>
<a:theme xmlns:a="http://schemas.openxmlformats.org/drawingml/2006/main" name="UNCLASSIFIED Content">
  <a:themeElements>
    <a:clrScheme name="Custom 1">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633</TotalTime>
  <Words>1303</Words>
  <Application>Microsoft Macintosh PowerPoint</Application>
  <PresentationFormat>Widescreen</PresentationFormat>
  <Paragraphs>146</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-apple-system</vt:lpstr>
      <vt:lpstr>Arial</vt:lpstr>
      <vt:lpstr>Calibri</vt:lpstr>
      <vt:lpstr>Noto Sans Symbols</vt:lpstr>
      <vt:lpstr>Tahoma</vt:lpstr>
      <vt:lpstr>Verdana</vt:lpstr>
      <vt:lpstr>UNCLASSIFIED Content</vt:lpstr>
      <vt:lpstr>Eco-Hydrology Engineering Design Tool: ClearWater Capabilities – General Constituents, Nutrients, and Contaminants</vt:lpstr>
      <vt:lpstr>Introduction</vt:lpstr>
      <vt:lpstr>Water Quality and Environmental Systems Modeling</vt:lpstr>
      <vt:lpstr>HEC-RAS-2D: Hydrodynamic Simulations</vt:lpstr>
      <vt:lpstr>ClearWater-Riverine</vt:lpstr>
      <vt:lpstr>ClearWater-Riverine: 2D Water Quality Modeling with HEC-RAS </vt:lpstr>
      <vt:lpstr>ClearWater-Riverine: E. Coli Transport in the Ohio River</vt:lpstr>
      <vt:lpstr>ClearWater-Riverine: Comparison of ClearWater-Riverine (left) with the EFDC model (right)</vt:lpstr>
      <vt:lpstr>Summary</vt:lpstr>
      <vt:lpstr>Water Quality Development Team Members and Contributors (Alphabetical)</vt:lpstr>
      <vt:lpstr>Questions?</vt:lpstr>
    </vt:vector>
  </TitlesOfParts>
  <Manager/>
  <Company>USACE-ERDC-EL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HEC-RESSIM WATER QUALITY MODELING WORKSHOP INTRODUCTION AND OVERVIEW</dc:title>
  <dc:subject/>
  <dc:creator>Todd E. Steissberg</dc:creator>
  <cp:keywords/>
  <dc:description/>
  <cp:lastModifiedBy>Todd Steissberg</cp:lastModifiedBy>
  <cp:revision>256</cp:revision>
  <dcterms:created xsi:type="dcterms:W3CDTF">2022-08-04T21:02:01Z</dcterms:created>
  <dcterms:modified xsi:type="dcterms:W3CDTF">2023-04-25T10:44:49Z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y fmtid="{D5CDD505-2E9C-101B-9397-08002B2CF9AE}" pid="3" name="MediaServiceImageTags">
    <vt:lpwstr/>
  </property>
</Properties>
</file>